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1" r:id="rId2"/>
  </p:sldMasterIdLst>
  <p:notesMasterIdLst>
    <p:notesMasterId r:id="rId15"/>
  </p:notesMasterIdLst>
  <p:sldIdLst>
    <p:sldId id="261" r:id="rId3"/>
    <p:sldId id="1032" r:id="rId4"/>
    <p:sldId id="1033" r:id="rId5"/>
    <p:sldId id="1034" r:id="rId6"/>
    <p:sldId id="1035" r:id="rId7"/>
    <p:sldId id="1037" r:id="rId8"/>
    <p:sldId id="1043" r:id="rId9"/>
    <p:sldId id="1038" r:id="rId10"/>
    <p:sldId id="1042" r:id="rId11"/>
    <p:sldId id="1039" r:id="rId12"/>
    <p:sldId id="1040" r:id="rId13"/>
    <p:sldId id="1041" r:id="rId14"/>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F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83890" autoAdjust="0"/>
  </p:normalViewPr>
  <p:slideViewPr>
    <p:cSldViewPr snapToGrid="0" snapToObjects="1">
      <p:cViewPr varScale="1">
        <p:scale>
          <a:sx n="94" d="100"/>
          <a:sy n="94" d="100"/>
        </p:scale>
        <p:origin x="1314" y="84"/>
      </p:cViewPr>
      <p:guideLst/>
    </p:cSldViewPr>
  </p:slideViewPr>
  <p:notesTextViewPr>
    <p:cViewPr>
      <p:scale>
        <a:sx n="1" d="1"/>
        <a:sy n="1" d="1"/>
      </p:scale>
      <p:origin x="0" y="0"/>
    </p:cViewPr>
  </p:notesTextViewPr>
  <p:sorterViewPr>
    <p:cViewPr>
      <p:scale>
        <a:sx n="140" d="100"/>
        <a:sy n="140" d="100"/>
      </p:scale>
      <p:origin x="0" y="0"/>
    </p:cViewPr>
  </p:sorterViewPr>
  <p:notesViewPr>
    <p:cSldViewPr snapToGrid="0" snapToObjects="1">
      <p:cViewPr varScale="1">
        <p:scale>
          <a:sx n="85" d="100"/>
          <a:sy n="85" d="100"/>
        </p:scale>
        <p:origin x="39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BEB1C76C-E7F6-144F-83F7-4BBA30215E2C}" type="datetimeFigureOut">
              <a:rPr lang="fr-FR" smtClean="0"/>
              <a:t>17/03/2021</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89CCC-5FC6-F141-82E1-CC45A867ECCD}" type="slidenum">
              <a:rPr lang="fr-FR" smtClean="0"/>
              <a:t>‹N°›</a:t>
            </a:fld>
            <a:endParaRPr lang="fr-FR"/>
          </a:p>
        </p:txBody>
      </p:sp>
    </p:spTree>
    <p:extLst>
      <p:ext uri="{BB962C8B-B14F-4D97-AF65-F5344CB8AC3E}">
        <p14:creationId xmlns:p14="http://schemas.microsoft.com/office/powerpoint/2010/main" val="348347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469900"/>
            <a:ext cx="4114800" cy="3086100"/>
          </a:xfrm>
        </p:spPr>
      </p:sp>
      <p:sp>
        <p:nvSpPr>
          <p:cNvPr id="3" name="Espace réservé des notes 2"/>
          <p:cNvSpPr>
            <a:spLocks noGrp="1"/>
          </p:cNvSpPr>
          <p:nvPr>
            <p:ph type="body" idx="1"/>
          </p:nvPr>
        </p:nvSpPr>
        <p:spPr>
          <a:xfrm>
            <a:off x="314793" y="3716338"/>
            <a:ext cx="6235909" cy="5277760"/>
          </a:xfrm>
        </p:spPr>
        <p:txBody>
          <a:bodyPr/>
          <a:lstStyle/>
          <a:p>
            <a:r>
              <a:rPr lang="fr-FR" sz="1300" b="1" kern="1200" dirty="0" smtClean="0">
                <a:solidFill>
                  <a:schemeClr val="tx1"/>
                </a:solidFill>
                <a:effectLst/>
                <a:latin typeface="+mn-lt"/>
                <a:ea typeface="+mn-ea"/>
                <a:cs typeface="+mn-cs"/>
              </a:rPr>
              <a:t>Diapo 1.</a:t>
            </a:r>
            <a:r>
              <a:rPr lang="fr-FR" sz="1300" b="1" kern="1200" baseline="0" dirty="0" smtClean="0">
                <a:solidFill>
                  <a:schemeClr val="tx1"/>
                </a:solidFill>
                <a:effectLst/>
                <a:latin typeface="+mn-lt"/>
                <a:ea typeface="+mn-ea"/>
                <a:cs typeface="+mn-cs"/>
              </a:rPr>
              <a:t> Introduction.</a:t>
            </a:r>
          </a:p>
          <a:p>
            <a:endParaRPr lang="fr-FR" sz="1300" kern="1200" baseline="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Cette formation sur </a:t>
            </a:r>
            <a:r>
              <a:rPr lang="fr-FR" sz="1200" b="1" kern="1200" dirty="0" smtClean="0">
                <a:solidFill>
                  <a:schemeClr val="tx1"/>
                </a:solidFill>
                <a:effectLst/>
                <a:latin typeface="+mn-lt"/>
                <a:ea typeface="+mn-ea"/>
                <a:cs typeface="+mn-cs"/>
              </a:rPr>
              <a:t>les concepts de base en nutrition et gouvernance de la nutrition </a:t>
            </a:r>
            <a:r>
              <a:rPr lang="fr-FR" sz="1200" kern="1200" dirty="0" smtClean="0">
                <a:solidFill>
                  <a:schemeClr val="tx1"/>
                </a:solidFill>
                <a:effectLst/>
                <a:latin typeface="+mn-lt"/>
                <a:ea typeface="+mn-ea"/>
                <a:cs typeface="+mn-cs"/>
              </a:rPr>
              <a:t>fait suite à deux premières formations organisées en 2018 et 2019</a:t>
            </a:r>
            <a:r>
              <a:rPr lang="fr-FR" sz="1200" kern="1200" baseline="0" dirty="0" smtClean="0">
                <a:solidFill>
                  <a:schemeClr val="tx1"/>
                </a:solidFill>
                <a:effectLst/>
                <a:latin typeface="+mn-lt"/>
                <a:ea typeface="+mn-ea"/>
                <a:cs typeface="+mn-cs"/>
              </a:rPr>
              <a:t> qui </a:t>
            </a:r>
            <a:r>
              <a:rPr lang="fr-FR" sz="1200" kern="1200" dirty="0" smtClean="0">
                <a:solidFill>
                  <a:schemeClr val="tx1"/>
                </a:solidFill>
                <a:effectLst/>
                <a:latin typeface="+mn-lt"/>
                <a:ea typeface="+mn-ea"/>
                <a:cs typeface="+mn-cs"/>
              </a:rPr>
              <a:t>visaient essentiellement le renforcement des capacités techniques et/ou fonctionnelles du personnel de nutrition du HC3N et des représentants des différents départements ministériels contributifs (Sante, Agriculture, Education, environnement, protection sociale et hydraulique et assainissement).</a:t>
            </a:r>
          </a:p>
          <a:p>
            <a:pPr eaLnBrk="0" hangingPunct="0"/>
            <a:endParaRPr lang="fr-FR" sz="1200" kern="1200" dirty="0" smtClean="0">
              <a:solidFill>
                <a:schemeClr val="tx1"/>
              </a:solidFill>
              <a:effectLst/>
              <a:latin typeface="+mn-lt"/>
              <a:ea typeface="+mn-ea"/>
              <a:cs typeface="+mn-cs"/>
            </a:endParaRPr>
          </a:p>
          <a:p>
            <a:pPr marL="0" marR="0" indent="0" algn="l" defTabSz="914400" rtl="0" eaLnBrk="0" fontAlgn="auto" latinLnBrk="0" hangingPunct="0">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Cette troisième formation, élaborée par l’équipe PNIN en collaboration avec la Cellule de Nutrition du HC3N, est basée sur le principe d’une formation en cascade</a:t>
            </a:r>
            <a:r>
              <a:rPr lang="fr-FR" sz="1200" kern="1200" baseline="0" dirty="0" smtClean="0">
                <a:solidFill>
                  <a:schemeClr val="tx1"/>
                </a:solidFill>
                <a:effectLst/>
                <a:latin typeface="+mn-lt"/>
                <a:ea typeface="+mn-ea"/>
                <a:cs typeface="+mn-cs"/>
              </a:rPr>
              <a:t> qui a pour but de former des</a:t>
            </a:r>
            <a:r>
              <a:rPr lang="fr-FR" sz="1200" b="1" kern="1200" dirty="0" smtClean="0">
                <a:solidFill>
                  <a:schemeClr val="tx1"/>
                </a:solidFill>
                <a:effectLst/>
                <a:latin typeface="+mn-lt"/>
                <a:ea typeface="+mn-ea"/>
                <a:cs typeface="+mn-cs"/>
              </a:rPr>
              <a:t> non spécialistes en nutrition</a:t>
            </a:r>
            <a:r>
              <a:rPr lang="fr-FR" sz="1200" kern="1200" dirty="0" smtClean="0">
                <a:solidFill>
                  <a:schemeClr val="tx1"/>
                </a:solidFill>
                <a:effectLst/>
                <a:latin typeface="+mn-lt"/>
                <a:ea typeface="+mn-ea"/>
                <a:cs typeface="+mn-cs"/>
              </a:rPr>
              <a:t>. En effet, vous êtes rarement pris en charge dans les formations continues</a:t>
            </a:r>
            <a:r>
              <a:rPr lang="fr-FR" sz="1200" kern="1200" baseline="0" dirty="0" smtClean="0">
                <a:solidFill>
                  <a:schemeClr val="tx1"/>
                </a:solidFill>
                <a:effectLst/>
                <a:latin typeface="+mn-lt"/>
                <a:ea typeface="+mn-ea"/>
                <a:cs typeface="+mn-cs"/>
              </a:rPr>
              <a:t> et il est important que les</a:t>
            </a:r>
            <a:r>
              <a:rPr lang="fr-FR" sz="1200" kern="1200" dirty="0" smtClean="0">
                <a:solidFill>
                  <a:schemeClr val="tx1"/>
                </a:solidFill>
                <a:effectLst/>
                <a:latin typeface="+mn-lt"/>
                <a:ea typeface="+mn-ea"/>
                <a:cs typeface="+mn-cs"/>
              </a:rPr>
              <a:t> représentants de la société civile, les journalistes,</a:t>
            </a:r>
            <a:r>
              <a:rPr lang="fr-FR" sz="1200" kern="1200" baseline="0" dirty="0" smtClean="0">
                <a:solidFill>
                  <a:schemeClr val="tx1"/>
                </a:solidFill>
                <a:effectLst/>
                <a:latin typeface="+mn-lt"/>
                <a:ea typeface="+mn-ea"/>
                <a:cs typeface="+mn-cs"/>
              </a:rPr>
              <a:t> les agents d</a:t>
            </a:r>
            <a:r>
              <a:rPr lang="fr-FR" sz="1200" kern="1200" dirty="0" smtClean="0">
                <a:solidFill>
                  <a:schemeClr val="tx1"/>
                </a:solidFill>
                <a:effectLst/>
                <a:latin typeface="+mn-lt"/>
                <a:ea typeface="+mn-ea"/>
                <a:cs typeface="+mn-cs"/>
              </a:rPr>
              <a:t>es organisations à base communautaire, dont certains décideurs, ou appartenant à des réseaux professionnels divers,</a:t>
            </a:r>
            <a:r>
              <a:rPr lang="fr-FR" sz="1200" kern="1200" baseline="0" dirty="0" smtClean="0">
                <a:solidFill>
                  <a:schemeClr val="tx1"/>
                </a:solidFill>
                <a:effectLst/>
                <a:latin typeface="+mn-lt"/>
                <a:ea typeface="+mn-ea"/>
                <a:cs typeface="+mn-cs"/>
              </a:rPr>
              <a:t> soient </a:t>
            </a:r>
            <a:r>
              <a:rPr lang="fr-FR" sz="1200" kern="1200" dirty="0" smtClean="0">
                <a:solidFill>
                  <a:schemeClr val="tx1"/>
                </a:solidFill>
                <a:effectLst/>
                <a:latin typeface="+mn-lt"/>
                <a:ea typeface="+mn-ea"/>
                <a:cs typeface="+mn-cs"/>
              </a:rPr>
              <a:t>capables de comprendre les concepts de nutrition et l’information générée par les systèmes d’information pour la nutrition incluant le Portail de la PNIN. </a:t>
            </a:r>
          </a:p>
          <a:p>
            <a:pPr eaLnBrk="0" hangingPunct="0"/>
            <a:r>
              <a:rPr lang="fr-FR" sz="1200" kern="1200" dirty="0" smtClean="0">
                <a:solidFill>
                  <a:schemeClr val="tx1"/>
                </a:solidFill>
                <a:effectLst/>
                <a:latin typeface="+mn-lt"/>
                <a:ea typeface="+mn-ea"/>
                <a:cs typeface="+mn-cs"/>
              </a:rPr>
              <a:t>Ainsi cette formation vous permettra d’améliorer la prise en compte de la nutrition dans vos activités, qu’il s’agisse de journalisme, de santé, de vulgarisation agricole ou de l'enseignement par exemple.</a:t>
            </a:r>
          </a:p>
          <a:p>
            <a:pPr eaLnBrk="0" hangingPunct="0"/>
            <a:endParaRPr lang="fr-FR" sz="1200" kern="1200" dirty="0" smtClean="0">
              <a:solidFill>
                <a:schemeClr val="tx1"/>
              </a:solidFill>
              <a:effectLst/>
              <a:latin typeface="+mn-lt"/>
              <a:ea typeface="+mn-ea"/>
              <a:cs typeface="+mn-cs"/>
            </a:endParaRPr>
          </a:p>
          <a:p>
            <a:pPr eaLnBrk="0" hangingPunct="0"/>
            <a:r>
              <a:rPr lang="fr-FR" sz="1200" b="1" kern="1200" dirty="0" smtClean="0">
                <a:solidFill>
                  <a:schemeClr val="tx1"/>
                </a:solidFill>
                <a:effectLst/>
                <a:latin typeface="+mn-lt"/>
                <a:ea typeface="+mn-ea"/>
                <a:cs typeface="+mn-cs"/>
              </a:rPr>
              <a:t>1 minute</a:t>
            </a: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387598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10. Normes dans</a:t>
            </a:r>
            <a:r>
              <a:rPr lang="fr-FR" sz="1200" b="1" kern="1200" baseline="0" dirty="0" smtClean="0">
                <a:solidFill>
                  <a:schemeClr val="tx1"/>
                </a:solidFill>
                <a:effectLst/>
                <a:latin typeface="+mn-lt"/>
                <a:ea typeface="+mn-ea"/>
                <a:cs typeface="+mn-cs"/>
              </a:rPr>
              <a:t> la salle</a:t>
            </a:r>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r>
              <a:rPr lang="fr-FR" sz="1200" kern="1200" dirty="0" smtClean="0">
                <a:solidFill>
                  <a:schemeClr val="tx1"/>
                </a:solidFill>
                <a:effectLst/>
                <a:latin typeface="+mn-lt"/>
                <a:ea typeface="+mn-ea"/>
                <a:cs typeface="+mn-cs"/>
              </a:rPr>
              <a:t>La formation se déroulera entre </a:t>
            </a:r>
            <a:r>
              <a:rPr lang="fr-FR" sz="1200" b="1" kern="1200" dirty="0" smtClean="0">
                <a:solidFill>
                  <a:schemeClr val="tx1"/>
                </a:solidFill>
                <a:effectLst/>
                <a:latin typeface="+mn-lt"/>
                <a:ea typeface="+mn-ea"/>
                <a:cs typeface="+mn-cs"/>
              </a:rPr>
              <a:t>XX</a:t>
            </a:r>
            <a:r>
              <a:rPr lang="fr-FR" sz="1200" kern="1200" dirty="0" smtClean="0">
                <a:solidFill>
                  <a:schemeClr val="tx1"/>
                </a:solidFill>
                <a:effectLst/>
                <a:latin typeface="+mn-lt"/>
                <a:ea typeface="+mn-ea"/>
                <a:cs typeface="+mn-cs"/>
              </a:rPr>
              <a:t> du matin et </a:t>
            </a:r>
            <a:r>
              <a:rPr lang="fr-FR" sz="1200" b="1" kern="1200" dirty="0" smtClean="0">
                <a:solidFill>
                  <a:schemeClr val="tx1"/>
                </a:solidFill>
                <a:effectLst/>
                <a:latin typeface="+mn-lt"/>
                <a:ea typeface="+mn-ea"/>
                <a:cs typeface="+mn-cs"/>
              </a:rPr>
              <a:t>XX</a:t>
            </a:r>
            <a:r>
              <a:rPr lang="fr-FR" sz="1200" kern="1200" dirty="0" smtClean="0">
                <a:solidFill>
                  <a:schemeClr val="tx1"/>
                </a:solidFill>
                <a:effectLst/>
                <a:latin typeface="+mn-lt"/>
                <a:ea typeface="+mn-ea"/>
                <a:cs typeface="+mn-cs"/>
              </a:rPr>
              <a:t> du soir, avec des courtes pauses – café (20min) pendant la matinée et l’après-midi, et une pause d’une heure pour le repas à </a:t>
            </a:r>
            <a:r>
              <a:rPr lang="fr-FR" sz="1200" b="1" kern="1200" dirty="0" smtClean="0">
                <a:solidFill>
                  <a:schemeClr val="tx1"/>
                </a:solidFill>
                <a:effectLst/>
                <a:latin typeface="+mn-lt"/>
                <a:ea typeface="+mn-ea"/>
                <a:cs typeface="+mn-cs"/>
              </a:rPr>
              <a:t>XX</a:t>
            </a:r>
            <a:r>
              <a:rPr lang="fr-FR" sz="1200" kern="1200" dirty="0" smtClean="0">
                <a:solidFill>
                  <a:schemeClr val="tx1"/>
                </a:solidFill>
                <a:effectLst/>
                <a:latin typeface="+mn-lt"/>
                <a:ea typeface="+mn-ea"/>
                <a:cs typeface="+mn-cs"/>
              </a:rPr>
              <a:t>.</a:t>
            </a:r>
          </a:p>
          <a:p>
            <a:endParaRPr lang="x-none"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CLIC.</a:t>
            </a:r>
            <a:r>
              <a:rPr lang="fr-FR" sz="1200" b="1"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Les pauses café seront servis dans la salle et le repas de midi dans la salle à manger du bâtiment. </a:t>
            </a:r>
            <a:endParaRPr lang="x-none" sz="12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CLIC. </a:t>
            </a:r>
            <a:r>
              <a:rPr lang="fr-FR" sz="1200" b="0" kern="1200" dirty="0" smtClean="0">
                <a:solidFill>
                  <a:schemeClr val="tx1"/>
                </a:solidFill>
                <a:effectLst/>
                <a:latin typeface="+mn-lt"/>
                <a:ea typeface="+mn-ea"/>
                <a:cs typeface="+mn-cs"/>
              </a:rPr>
              <a:t>D</a:t>
            </a:r>
            <a:r>
              <a:rPr lang="fr-FR" sz="1200" kern="1200" dirty="0" smtClean="0">
                <a:solidFill>
                  <a:schemeClr val="tx1"/>
                </a:solidFill>
                <a:effectLst/>
                <a:latin typeface="+mn-lt"/>
                <a:ea typeface="+mn-ea"/>
                <a:cs typeface="+mn-cs"/>
              </a:rPr>
              <a:t>ans la mesure du possible, les ordinateurs ne doivent pas être utilisés pendant les présentations. Si, à un moment quelconque, il devient nécessaire de consulter un document ou internet, nous vous l’indiquerons mais</a:t>
            </a:r>
            <a:r>
              <a:rPr lang="fr-FR" sz="1200" kern="1200" baseline="0" dirty="0" smtClean="0">
                <a:solidFill>
                  <a:schemeClr val="tx1"/>
                </a:solidFill>
                <a:effectLst/>
                <a:latin typeface="+mn-lt"/>
                <a:ea typeface="+mn-ea"/>
                <a:cs typeface="+mn-cs"/>
              </a:rPr>
              <a:t> il est demandé d’éviter d’allumer vos ordinateurs. </a:t>
            </a:r>
            <a:endParaRPr lang="x-none" sz="12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CLIC. </a:t>
            </a:r>
            <a:r>
              <a:rPr lang="fr-FR" sz="1200" b="0" kern="1200" dirty="0" smtClean="0">
                <a:solidFill>
                  <a:schemeClr val="tx1"/>
                </a:solidFill>
                <a:effectLst/>
                <a:latin typeface="+mn-lt"/>
                <a:ea typeface="+mn-ea"/>
                <a:cs typeface="+mn-cs"/>
              </a:rPr>
              <a:t>C</a:t>
            </a:r>
            <a:r>
              <a:rPr lang="fr-FR" sz="1200" kern="1200" dirty="0" smtClean="0">
                <a:solidFill>
                  <a:schemeClr val="tx1"/>
                </a:solidFill>
                <a:effectLst/>
                <a:latin typeface="+mn-lt"/>
                <a:ea typeface="+mn-ea"/>
                <a:cs typeface="+mn-cs"/>
              </a:rPr>
              <a:t>omme avec les ordinateurs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portables, l’utilisation des cellulaires est interdite pendant les séances (présentations et exercices). Il est recommandé donc de l’éteindre ou le garder en silence dans la salle et de faire les appels nécessaires pendant les pauses. </a:t>
            </a:r>
            <a:endParaRPr lang="x-none" sz="12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CLIC. </a:t>
            </a:r>
            <a:r>
              <a:rPr lang="fr-FR" sz="1200" b="0" kern="1200" dirty="0" smtClean="0">
                <a:solidFill>
                  <a:schemeClr val="tx1"/>
                </a:solidFill>
                <a:effectLst/>
                <a:latin typeface="+mn-lt"/>
                <a:ea typeface="+mn-ea"/>
                <a:cs typeface="+mn-cs"/>
              </a:rPr>
              <a:t>T</a:t>
            </a:r>
            <a:r>
              <a:rPr lang="fr-FR" sz="1200" kern="1200" dirty="0" smtClean="0">
                <a:solidFill>
                  <a:schemeClr val="tx1"/>
                </a:solidFill>
                <a:effectLst/>
                <a:latin typeface="+mn-lt"/>
                <a:ea typeface="+mn-ea"/>
                <a:cs typeface="+mn-cs"/>
              </a:rPr>
              <a:t>outes les sessions seront articulées autour d’une présentation PPT et des exercices dument expliqués. Nous présenterons chacun des sujets de la façon la plus participative possible. Pour cela, il est important de recueillir autant d'informations que possible, </a:t>
            </a:r>
            <a:r>
              <a:rPr lang="fr-FR" sz="1200" kern="1200" baseline="0" dirty="0" smtClean="0">
                <a:solidFill>
                  <a:schemeClr val="tx1"/>
                </a:solidFill>
                <a:effectLst/>
                <a:latin typeface="+mn-lt"/>
                <a:ea typeface="+mn-ea"/>
                <a:cs typeface="+mn-cs"/>
              </a:rPr>
              <a:t>votre </a:t>
            </a:r>
            <a:r>
              <a:rPr lang="fr-FR" sz="1200" kern="1200" dirty="0" smtClean="0">
                <a:solidFill>
                  <a:schemeClr val="tx1"/>
                </a:solidFill>
                <a:effectLst/>
                <a:latin typeface="+mn-lt"/>
                <a:ea typeface="+mn-ea"/>
                <a:cs typeface="+mn-cs"/>
              </a:rPr>
              <a:t>background</a:t>
            </a:r>
            <a:r>
              <a:rPr lang="fr-FR" sz="1200" kern="1200" baseline="0" dirty="0" smtClean="0">
                <a:solidFill>
                  <a:schemeClr val="tx1"/>
                </a:solidFill>
                <a:effectLst/>
                <a:latin typeface="+mn-lt"/>
                <a:ea typeface="+mn-ea"/>
                <a:cs typeface="+mn-cs"/>
              </a:rPr>
              <a:t> et vos </a:t>
            </a:r>
            <a:r>
              <a:rPr lang="fr-FR" sz="1200" kern="1200" dirty="0" smtClean="0">
                <a:solidFill>
                  <a:schemeClr val="tx1"/>
                </a:solidFill>
                <a:effectLst/>
                <a:latin typeface="+mn-lt"/>
                <a:ea typeface="+mn-ea"/>
                <a:cs typeface="+mn-cs"/>
              </a:rPr>
              <a:t>expériences et vos remarques.</a:t>
            </a:r>
          </a:p>
          <a:p>
            <a:endParaRPr lang="x-none"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CLIC. </a:t>
            </a:r>
            <a:r>
              <a:rPr lang="fr-FR" sz="1200" b="0" kern="1200" dirty="0" smtClean="0">
                <a:solidFill>
                  <a:schemeClr val="tx1"/>
                </a:solidFill>
                <a:effectLst/>
                <a:latin typeface="+mn-lt"/>
                <a:ea typeface="+mn-ea"/>
                <a:cs typeface="+mn-cs"/>
              </a:rPr>
              <a:t>N</a:t>
            </a:r>
            <a:r>
              <a:rPr lang="fr-FR" sz="1200" kern="1200" baseline="0" dirty="0" smtClean="0">
                <a:solidFill>
                  <a:schemeClr val="tx1"/>
                </a:solidFill>
                <a:effectLst/>
                <a:latin typeface="+mn-lt"/>
                <a:ea typeface="+mn-ea"/>
                <a:cs typeface="+mn-cs"/>
              </a:rPr>
              <a:t>ous veillerons </a:t>
            </a:r>
            <a:r>
              <a:rPr lang="fr-FR" sz="1200" kern="1200" dirty="0" smtClean="0">
                <a:solidFill>
                  <a:schemeClr val="tx1"/>
                </a:solidFill>
                <a:effectLst/>
                <a:latin typeface="+mn-lt"/>
                <a:ea typeface="+mn-ea"/>
                <a:cs typeface="+mn-cs"/>
              </a:rPr>
              <a:t>à ce que la composition des groupes de travail soit équilibrée en termes de connaissances et d'expérience. Tout le monde doit participer aux</a:t>
            </a:r>
            <a:r>
              <a:rPr lang="fr-FR" sz="1200" kern="1200" baseline="0" dirty="0" smtClean="0">
                <a:solidFill>
                  <a:schemeClr val="tx1"/>
                </a:solidFill>
                <a:effectLst/>
                <a:latin typeface="+mn-lt"/>
                <a:ea typeface="+mn-ea"/>
                <a:cs typeface="+mn-cs"/>
              </a:rPr>
              <a:t> travaux de groupe. Pour les plus à l’aise, n’oubliez pas de laisser la parole à vos collègues</a:t>
            </a:r>
            <a:r>
              <a:rPr lang="fr-FR" sz="1200" kern="1200" dirty="0" smtClean="0">
                <a:solidFill>
                  <a:schemeClr val="tx1"/>
                </a:solidFill>
                <a:effectLst/>
                <a:latin typeface="+mn-lt"/>
                <a:ea typeface="+mn-ea"/>
                <a:cs typeface="+mn-cs"/>
              </a:rPr>
              <a:t>. Pour cela, nous modifierons, si</a:t>
            </a:r>
            <a:r>
              <a:rPr lang="fr-FR" sz="1200" kern="1200" baseline="0" dirty="0" smtClean="0">
                <a:solidFill>
                  <a:schemeClr val="tx1"/>
                </a:solidFill>
                <a:effectLst/>
                <a:latin typeface="+mn-lt"/>
                <a:ea typeface="+mn-ea"/>
                <a:cs typeface="+mn-cs"/>
              </a:rPr>
              <a:t> besoins,</a:t>
            </a:r>
            <a:r>
              <a:rPr lang="fr-FR" sz="1200" kern="1200" dirty="0" smtClean="0">
                <a:solidFill>
                  <a:schemeClr val="tx1"/>
                </a:solidFill>
                <a:effectLst/>
                <a:latin typeface="+mn-lt"/>
                <a:ea typeface="+mn-ea"/>
                <a:cs typeface="+mn-cs"/>
              </a:rPr>
              <a:t> la composition des groupes de travail chaque jour</a:t>
            </a:r>
            <a:r>
              <a:rPr lang="fr-FR" sz="1200" kern="1200" baseline="0" dirty="0" smtClean="0">
                <a:solidFill>
                  <a:schemeClr val="tx1"/>
                </a:solidFill>
                <a:effectLst/>
                <a:latin typeface="+mn-lt"/>
                <a:ea typeface="+mn-ea"/>
                <a:cs typeface="+mn-cs"/>
              </a:rPr>
              <a:t> afin de créer des synergies.</a:t>
            </a:r>
          </a:p>
          <a:p>
            <a:endParaRPr lang="fr-FR" sz="1200" kern="1200" baseline="0" dirty="0" smtClean="0">
              <a:solidFill>
                <a:schemeClr val="tx1"/>
              </a:solidFill>
              <a:effectLst/>
              <a:latin typeface="+mn-lt"/>
              <a:ea typeface="+mn-ea"/>
              <a:cs typeface="+mn-cs"/>
            </a:endParaRPr>
          </a:p>
          <a:p>
            <a:r>
              <a:rPr lang="fr-FR" sz="1200" b="1" kern="1200" baseline="0" dirty="0" smtClean="0">
                <a:solidFill>
                  <a:schemeClr val="tx1"/>
                </a:solidFill>
                <a:effectLst/>
                <a:latin typeface="+mn-lt"/>
                <a:ea typeface="+mn-ea"/>
                <a:cs typeface="+mn-cs"/>
              </a:rPr>
              <a:t>1 minute et 10 secondes</a:t>
            </a:r>
            <a:endParaRPr lang="x-none" sz="1200" b="1" kern="1200" dirty="0" smtClean="0">
              <a:solidFill>
                <a:schemeClr val="tx1"/>
              </a:solidFill>
              <a:effectLst/>
              <a:latin typeface="+mn-lt"/>
              <a:ea typeface="+mn-ea"/>
              <a:cs typeface="+mn-cs"/>
            </a:endParaRPr>
          </a:p>
          <a:p>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10</a:t>
            </a:fld>
            <a:endParaRPr lang="fr-FR">
              <a:solidFill>
                <a:prstClr val="black"/>
              </a:solidFill>
            </a:endParaRPr>
          </a:p>
        </p:txBody>
      </p:sp>
    </p:spTree>
    <p:extLst>
      <p:ext uri="{BB962C8B-B14F-4D97-AF65-F5344CB8AC3E}">
        <p14:creationId xmlns:p14="http://schemas.microsoft.com/office/powerpoint/2010/main" val="3437525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11. Objectifs de la formation</a:t>
            </a:r>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x-none"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Pendant les</a:t>
            </a:r>
            <a:r>
              <a:rPr lang="fr-FR" sz="1200" b="1" kern="1200" baseline="0" dirty="0" smtClean="0">
                <a:solidFill>
                  <a:schemeClr val="tx1"/>
                </a:solidFill>
                <a:effectLst/>
                <a:latin typeface="+mn-lt"/>
                <a:ea typeface="+mn-ea"/>
                <a:cs typeface="+mn-cs"/>
              </a:rPr>
              <a:t> différentes sessions de formation, vous disposez d’un p</a:t>
            </a:r>
            <a:r>
              <a:rPr lang="fr-FR" sz="1200" b="1" kern="1200" dirty="0" smtClean="0">
                <a:solidFill>
                  <a:schemeClr val="tx1"/>
                </a:solidFill>
                <a:effectLst/>
                <a:latin typeface="+mn-lt"/>
                <a:ea typeface="+mn-ea"/>
                <a:cs typeface="+mn-cs"/>
              </a:rPr>
              <a:t>anneau de plaintes</a:t>
            </a:r>
            <a:r>
              <a:rPr lang="fr-FR" sz="1200" kern="1200" dirty="0" smtClean="0">
                <a:solidFill>
                  <a:schemeClr val="tx1"/>
                </a:solidFill>
                <a:effectLst/>
                <a:latin typeface="+mn-lt"/>
                <a:ea typeface="+mn-ea"/>
                <a:cs typeface="+mn-cs"/>
              </a:rPr>
              <a:t> sur</a:t>
            </a:r>
            <a:r>
              <a:rPr lang="fr-FR" sz="1200" kern="1200" baseline="0" dirty="0" smtClean="0">
                <a:solidFill>
                  <a:schemeClr val="tx1"/>
                </a:solidFill>
                <a:effectLst/>
                <a:latin typeface="+mn-lt"/>
                <a:ea typeface="+mn-ea"/>
                <a:cs typeface="+mn-cs"/>
              </a:rPr>
              <a:t> lequel, vous pouvez c</a:t>
            </a:r>
            <a:r>
              <a:rPr lang="fr-FR" sz="1200" kern="1200" dirty="0" smtClean="0">
                <a:solidFill>
                  <a:schemeClr val="tx1"/>
                </a:solidFill>
                <a:effectLst/>
                <a:latin typeface="+mn-lt"/>
                <a:ea typeface="+mn-ea"/>
                <a:cs typeface="+mn-cs"/>
              </a:rPr>
              <a:t>oller, de façon anonyme, des notes avec des questions, demandes, commentaires ou complaintes. Il y</a:t>
            </a:r>
            <a:r>
              <a:rPr lang="fr-FR" sz="1200" kern="1200" baseline="0" dirty="0" smtClean="0">
                <a:solidFill>
                  <a:schemeClr val="tx1"/>
                </a:solidFill>
                <a:effectLst/>
                <a:latin typeface="+mn-lt"/>
                <a:ea typeface="+mn-ea"/>
                <a:cs typeface="+mn-cs"/>
              </a:rPr>
              <a:t> a également un autre panneau de </a:t>
            </a:r>
            <a:r>
              <a:rPr lang="fr-FR" sz="1200" b="1" kern="1200" baseline="0" dirty="0" smtClean="0">
                <a:solidFill>
                  <a:schemeClr val="tx1"/>
                </a:solidFill>
                <a:effectLst/>
                <a:latin typeface="+mn-lt"/>
                <a:ea typeface="+mn-ea"/>
                <a:cs typeface="+mn-cs"/>
              </a:rPr>
              <a:t>questions au frigo </a:t>
            </a:r>
            <a:r>
              <a:rPr lang="fr-FR" sz="1200" kern="1200" dirty="0" smtClean="0">
                <a:solidFill>
                  <a:schemeClr val="tx1"/>
                </a:solidFill>
                <a:effectLst/>
                <a:latin typeface="+mn-lt"/>
                <a:ea typeface="+mn-ea"/>
                <a:cs typeface="+mn-cs"/>
              </a:rPr>
              <a:t>où vous pouvez inscrire des questions techniques qui sont restées sans réponse pendant les présentations.</a:t>
            </a:r>
            <a:endParaRPr lang="x-none" sz="1200" kern="1200" dirty="0" smtClean="0">
              <a:solidFill>
                <a:schemeClr val="tx1"/>
              </a:solidFill>
              <a:effectLst/>
              <a:latin typeface="+mn-lt"/>
              <a:ea typeface="+mn-ea"/>
              <a:cs typeface="+mn-cs"/>
            </a:endParaRPr>
          </a:p>
          <a:p>
            <a:endParaRPr lang="fr-FR" sz="12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20 secondes</a:t>
            </a: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11</a:t>
            </a:fld>
            <a:endParaRPr lang="fr-FR">
              <a:solidFill>
                <a:prstClr val="black"/>
              </a:solidFill>
            </a:endParaRPr>
          </a:p>
        </p:txBody>
      </p:sp>
    </p:spTree>
    <p:extLst>
      <p:ext uri="{BB962C8B-B14F-4D97-AF65-F5344CB8AC3E}">
        <p14:creationId xmlns:p14="http://schemas.microsoft.com/office/powerpoint/2010/main" val="2031798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Bonne formation pour tous !</a:t>
            </a:r>
            <a:endParaRPr lang="x-none" sz="1200" kern="1200" dirty="0" smtClean="0">
              <a:solidFill>
                <a:schemeClr val="tx1"/>
              </a:solidFill>
              <a:effectLst/>
              <a:latin typeface="+mn-lt"/>
              <a:ea typeface="+mn-ea"/>
              <a:cs typeface="+mn-cs"/>
            </a:endParaRPr>
          </a:p>
          <a:p>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348150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2. Plan de la session</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a:p>
            <a:pPr eaLnBrk="0" hangingPunct="0"/>
            <a:r>
              <a:rPr lang="fr-FR" sz="1200" kern="1200" dirty="0" smtClean="0">
                <a:solidFill>
                  <a:schemeClr val="tx1"/>
                </a:solidFill>
                <a:effectLst/>
                <a:latin typeface="+mn-lt"/>
                <a:ea typeface="+mn-ea"/>
                <a:cs typeface="+mn-cs"/>
              </a:rPr>
              <a:t>Tout d’abord, nous allons faire </a:t>
            </a:r>
            <a:r>
              <a:rPr lang="fr-FR" sz="1200" kern="1200" baseline="0" dirty="0" smtClean="0">
                <a:solidFill>
                  <a:schemeClr val="tx1"/>
                </a:solidFill>
                <a:effectLst/>
                <a:latin typeface="+mn-lt"/>
                <a:ea typeface="+mn-ea"/>
                <a:cs typeface="+mn-cs"/>
              </a:rPr>
              <a:t>un tour de table afin de nous présenter, cela nous permettra d’une part de mieux nous connaître et d’autres part de faciliter les échanges et les travaux en groupe prévus dans le cadre de cette formation. Ensuite nous présenterons </a:t>
            </a:r>
            <a:r>
              <a:rPr lang="fr-FR" sz="1200" kern="1200" dirty="0" smtClean="0">
                <a:solidFill>
                  <a:schemeClr val="tx1"/>
                </a:solidFill>
                <a:effectLst/>
                <a:latin typeface="+mn-lt"/>
                <a:ea typeface="+mn-ea"/>
                <a:cs typeface="+mn-cs"/>
              </a:rPr>
              <a:t>la formation en termes d’objectifs, contenu et aspects pratiques. </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Enfin nous présenterons rapidement</a:t>
            </a:r>
            <a:r>
              <a:rPr lang="fr-FR" sz="1200" kern="1200" baseline="0" dirty="0" smtClean="0">
                <a:solidFill>
                  <a:schemeClr val="tx1"/>
                </a:solidFill>
                <a:effectLst/>
                <a:latin typeface="+mn-lt"/>
                <a:ea typeface="+mn-ea"/>
                <a:cs typeface="+mn-cs"/>
              </a:rPr>
              <a:t> les mécanismes d’évaluation et d’appréciation de la formation.</a:t>
            </a:r>
          </a:p>
          <a:p>
            <a:pPr eaLnBrk="0" hangingPunct="0"/>
            <a:endParaRPr lang="fr-FR" sz="1200" kern="1200" baseline="0" dirty="0" smtClean="0">
              <a:solidFill>
                <a:schemeClr val="tx1"/>
              </a:solidFill>
              <a:effectLst/>
              <a:latin typeface="+mn-lt"/>
              <a:ea typeface="+mn-ea"/>
              <a:cs typeface="+mn-cs"/>
            </a:endParaRPr>
          </a:p>
          <a:p>
            <a:pPr eaLnBrk="0" hangingPunct="0"/>
            <a:r>
              <a:rPr lang="fr-FR" sz="1200" b="1" kern="1200" baseline="0" dirty="0" smtClean="0">
                <a:solidFill>
                  <a:schemeClr val="tx1"/>
                </a:solidFill>
                <a:effectLst/>
                <a:latin typeface="+mn-lt"/>
                <a:ea typeface="+mn-ea"/>
                <a:cs typeface="+mn-cs"/>
              </a:rPr>
              <a:t>20 secondes.</a:t>
            </a:r>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378793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3. Présentation</a:t>
            </a:r>
          </a:p>
          <a:p>
            <a:endParaRPr lang="fr-FR"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Il est essentiel que les participants connaissent le rôle des personnes qui seront dans la salle au cours de la formation, ceux qui vont les orienter et guider, tant sur le plan pratique que sur le plan technique, pendant les trois jours</a:t>
            </a:r>
            <a:r>
              <a:rPr lang="fr-FR" sz="1200" kern="1200" dirty="0" smtClean="0">
                <a:solidFill>
                  <a:schemeClr val="tx1"/>
                </a:solidFill>
                <a:effectLst/>
                <a:latin typeface="+mn-lt"/>
                <a:ea typeface="+mn-ea"/>
                <a:cs typeface="+mn-cs"/>
              </a:rPr>
              <a:t>.</a:t>
            </a:r>
          </a:p>
          <a:p>
            <a:endParaRPr lang="fr-FR" sz="12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dirty="0" smtClean="0">
                <a:effectLst/>
                <a:latin typeface="Arial" panose="020B0604020202020204" pitchFamily="34" charset="0"/>
                <a:ea typeface="Calibri" panose="020F0502020204030204" pitchFamily="34" charset="0"/>
                <a:cs typeface="Times New Roman" panose="02020603050405020304" pitchFamily="18" charset="0"/>
              </a:rPr>
              <a:t>Les organisateurs</a:t>
            </a:r>
            <a:r>
              <a:rPr lang="fr-FR" sz="1200" baseline="0" dirty="0" smtClean="0">
                <a:effectLst/>
                <a:latin typeface="Arial" panose="020B0604020202020204" pitchFamily="34" charset="0"/>
                <a:ea typeface="Calibri" panose="020F0502020204030204" pitchFamily="34" charset="0"/>
                <a:cs typeface="Times New Roman" panose="02020603050405020304" pitchFamily="18" charset="0"/>
              </a:rPr>
              <a:t> de la formation de façon général sont les membres de l’Equipe PNIN. </a:t>
            </a:r>
          </a:p>
          <a:p>
            <a:endParaRPr lang="fr-FR" sz="1200" baseline="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baseline="0" dirty="0" smtClean="0">
                <a:effectLst/>
                <a:latin typeface="Arial" panose="020B0604020202020204" pitchFamily="34" charset="0"/>
                <a:ea typeface="Calibri" panose="020F0502020204030204" pitchFamily="34" charset="0"/>
                <a:cs typeface="Times New Roman" panose="02020603050405020304" pitchFamily="18" charset="0"/>
              </a:rPr>
              <a:t>Nous reviendrons dans le détail sur la composition de l’Equipe PNIN, mais dors et déjà, nous pouvons donner quelques informations sur le programme. La PNIN est un programme financée par la Délégation de l’Union européenne auprès de l’Institut National de la Statistique, assurant la mise en œuvre du programme et le Haut Commissariat à l’Initiative 3N (« les Nigériens Nourrissent les Nigériens »). De nombreuses activités sont prévues dans ce programme autour de trois cycles conceptuels : 1/ le cycle d’identification des besoins et informations dans le domaine de la nutrition; 2/ le cycle de production des informations multisectorielle sur la nutrition; 3/ et un cycle de valorisation et de diffusion des informations. La présente formation entre dans les activités de renforcement des capacités des utilisateurs de l’information nutritionnelle et donc dans le cycle de valorisation et de diffusion. Plus de détails seront donnés lorsque nous aborderons le module 3.3 sur le projet PNIN.</a:t>
            </a:r>
          </a:p>
          <a:p>
            <a:endParaRPr lang="fr-FR" sz="1200" baseline="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baseline="0" dirty="0" smtClean="0">
                <a:effectLst/>
                <a:latin typeface="Arial" panose="020B0604020202020204" pitchFamily="34" charset="0"/>
                <a:ea typeface="Calibri" panose="020F0502020204030204" pitchFamily="34" charset="0"/>
                <a:cs typeface="Times New Roman" panose="02020603050405020304" pitchFamily="18" charset="0"/>
              </a:rPr>
              <a:t>La présente formation est assurée par des personnes du domaine de la nutrition. D’ailleurs nous avons été formés à ce </a:t>
            </a:r>
            <a:r>
              <a:rPr lang="fr-FR" sz="1200" baseline="0" dirty="0" err="1" smtClean="0">
                <a:effectLst/>
                <a:latin typeface="Arial" panose="020B0604020202020204" pitchFamily="34" charset="0"/>
                <a:ea typeface="Calibri" panose="020F0502020204030204" pitchFamily="34" charset="0"/>
                <a:cs typeface="Times New Roman" panose="02020603050405020304" pitchFamily="18" charset="0"/>
              </a:rPr>
              <a:t>toolkit</a:t>
            </a:r>
            <a:r>
              <a:rPr lang="fr-FR" sz="1200" baseline="0" dirty="0" smtClean="0">
                <a:effectLst/>
                <a:latin typeface="Arial" panose="020B0604020202020204" pitchFamily="34" charset="0"/>
                <a:ea typeface="Calibri" panose="020F0502020204030204" pitchFamily="34" charset="0"/>
                <a:cs typeface="Times New Roman" panose="02020603050405020304" pitchFamily="18" charset="0"/>
              </a:rPr>
              <a:t> de formation et sommes en charge de la mise en œuvre de ces formations dans les différentes régions du Niger. Formateur PNIN, je m’appelle </a:t>
            </a:r>
            <a:r>
              <a:rPr lang="fr-FR" sz="1200" b="1" baseline="0" dirty="0" smtClean="0">
                <a:effectLst/>
                <a:latin typeface="Arial" panose="020B0604020202020204" pitchFamily="34" charset="0"/>
                <a:ea typeface="Calibri" panose="020F0502020204030204" pitchFamily="34" charset="0"/>
                <a:cs typeface="Times New Roman" panose="02020603050405020304" pitchFamily="18" charset="0"/>
              </a:rPr>
              <a:t>XXX</a:t>
            </a:r>
            <a:r>
              <a:rPr lang="fr-FR" sz="1200" baseline="0" dirty="0" smtClean="0">
                <a:effectLst/>
                <a:latin typeface="Arial" panose="020B0604020202020204" pitchFamily="34" charset="0"/>
                <a:ea typeface="Calibri" panose="020F0502020204030204" pitchFamily="34" charset="0"/>
                <a:cs typeface="Times New Roman" panose="02020603050405020304" pitchFamily="18" charset="0"/>
              </a:rPr>
              <a:t> et je suis </a:t>
            </a:r>
            <a:r>
              <a:rPr lang="fr-FR" sz="1200" b="1" baseline="0" dirty="0" smtClean="0">
                <a:effectLst/>
                <a:latin typeface="Arial" panose="020B0604020202020204" pitchFamily="34" charset="0"/>
                <a:ea typeface="Calibri" panose="020F0502020204030204" pitchFamily="34" charset="0"/>
                <a:cs typeface="Times New Roman" panose="02020603050405020304" pitchFamily="18" charset="0"/>
              </a:rPr>
              <a:t>XXX</a:t>
            </a:r>
            <a:r>
              <a:rPr lang="fr-FR" sz="1200" baseline="0" dirty="0" smtClean="0">
                <a:effectLst/>
                <a:latin typeface="Arial" panose="020B0604020202020204" pitchFamily="34" charset="0"/>
                <a:ea typeface="Calibri" panose="020F0502020204030204" pitchFamily="34" charset="0"/>
                <a:cs typeface="Times New Roman" panose="02020603050405020304" pitchFamily="18" charset="0"/>
              </a:rPr>
              <a:t>.</a:t>
            </a:r>
          </a:p>
          <a:p>
            <a:endParaRPr lang="fr-FR" sz="1200" baseline="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i="1" baseline="0" dirty="0" smtClean="0">
                <a:effectLst/>
                <a:latin typeface="Arial" panose="020B0604020202020204" pitchFamily="34" charset="0"/>
                <a:ea typeface="Calibri" panose="020F0502020204030204" pitchFamily="34" charset="0"/>
                <a:cs typeface="Times New Roman" panose="02020603050405020304" pitchFamily="18" charset="0"/>
              </a:rPr>
              <a:t>Passer à la </a:t>
            </a:r>
            <a:r>
              <a:rPr lang="fr-FR" sz="1200" i="1" baseline="0" dirty="0" err="1" smtClean="0">
                <a:effectLst/>
                <a:latin typeface="Arial" panose="020B0604020202020204" pitchFamily="34" charset="0"/>
                <a:ea typeface="Calibri" panose="020F0502020204030204" pitchFamily="34" charset="0"/>
                <a:cs typeface="Times New Roman" panose="02020603050405020304" pitchFamily="18" charset="0"/>
              </a:rPr>
              <a:t>slide</a:t>
            </a:r>
            <a:r>
              <a:rPr lang="fr-FR" sz="1200" i="1" baseline="0" dirty="0" smtClean="0">
                <a:effectLst/>
                <a:latin typeface="Arial" panose="020B0604020202020204" pitchFamily="34" charset="0"/>
                <a:ea typeface="Calibri" panose="020F0502020204030204" pitchFamily="34" charset="0"/>
                <a:cs typeface="Times New Roman" panose="02020603050405020304" pitchFamily="18" charset="0"/>
              </a:rPr>
              <a:t> suivante pour les présentations des bénéficiaires</a:t>
            </a:r>
            <a:r>
              <a:rPr lang="fr-FR" sz="1200" baseline="0" dirty="0" smtClean="0">
                <a:effectLst/>
                <a:latin typeface="Arial" panose="020B0604020202020204" pitchFamily="34" charset="0"/>
                <a:ea typeface="Calibri" panose="020F0502020204030204" pitchFamily="34" charset="0"/>
                <a:cs typeface="Times New Roman" panose="02020603050405020304" pitchFamily="18" charset="0"/>
              </a:rPr>
              <a:t>. </a:t>
            </a:r>
          </a:p>
          <a:p>
            <a:endParaRPr lang="fr-FR" sz="1200" baseline="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b="1" baseline="0" dirty="0" smtClean="0">
                <a:effectLst/>
                <a:latin typeface="Arial" panose="020B0604020202020204" pitchFamily="34" charset="0"/>
                <a:ea typeface="Calibri" panose="020F0502020204030204" pitchFamily="34" charset="0"/>
                <a:cs typeface="Times New Roman" panose="02020603050405020304" pitchFamily="18" charset="0"/>
              </a:rPr>
              <a:t>1 minute en 20 secondes</a:t>
            </a:r>
            <a:r>
              <a:rPr lang="fr-FR" sz="1200" baseline="0" dirty="0" smtClean="0">
                <a:effectLst/>
                <a:latin typeface="Arial" panose="020B0604020202020204" pitchFamily="34" charset="0"/>
                <a:ea typeface="Calibri" panose="020F0502020204030204" pitchFamily="34" charset="0"/>
                <a:cs typeface="Times New Roman" panose="02020603050405020304" pitchFamily="18" charset="0"/>
              </a:rPr>
              <a:t>.</a:t>
            </a:r>
          </a:p>
          <a:p>
            <a:endParaRPr lang="fr-FR" sz="1200" baseline="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fr-FR" sz="1200" baseline="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3</a:t>
            </a:fld>
            <a:endParaRPr lang="fr-FR">
              <a:solidFill>
                <a:prstClr val="black"/>
              </a:solidFill>
            </a:endParaRPr>
          </a:p>
        </p:txBody>
      </p:sp>
    </p:spTree>
    <p:extLst>
      <p:ext uri="{BB962C8B-B14F-4D97-AF65-F5344CB8AC3E}">
        <p14:creationId xmlns:p14="http://schemas.microsoft.com/office/powerpoint/2010/main" val="282028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4. Présentation</a:t>
            </a:r>
          </a:p>
          <a:p>
            <a:endParaRPr lang="fr-FR" sz="1200" b="1"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Aussi, nous allons faire un tour de table</a:t>
            </a:r>
            <a:r>
              <a:rPr lang="fr-FR" sz="1200" kern="1200" baseline="0" dirty="0" smtClean="0">
                <a:solidFill>
                  <a:schemeClr val="tx1"/>
                </a:solidFill>
                <a:effectLst/>
                <a:latin typeface="+mn-lt"/>
                <a:ea typeface="+mn-ea"/>
                <a:cs typeface="+mn-cs"/>
              </a:rPr>
              <a:t> afin que chacun puisse de présenter. </a:t>
            </a:r>
          </a:p>
          <a:p>
            <a:pPr lvl="0"/>
            <a:endParaRPr lang="fr-FR" sz="1200" kern="1200" baseline="0" dirty="0" smtClean="0">
              <a:solidFill>
                <a:schemeClr val="tx1"/>
              </a:solidFill>
              <a:effectLst/>
              <a:latin typeface="+mn-lt"/>
              <a:ea typeface="+mn-ea"/>
              <a:cs typeface="+mn-cs"/>
            </a:endParaRPr>
          </a:p>
          <a:p>
            <a:pPr lvl="0"/>
            <a:r>
              <a:rPr lang="fr-FR" sz="1200" b="1" kern="1200" baseline="0" dirty="0" smtClean="0">
                <a:solidFill>
                  <a:schemeClr val="tx1"/>
                </a:solidFill>
                <a:effectLst/>
                <a:latin typeface="+mn-lt"/>
                <a:ea typeface="+mn-ea"/>
                <a:cs typeface="+mn-cs"/>
              </a:rPr>
              <a:t>10 minutes</a:t>
            </a:r>
            <a:r>
              <a:rPr lang="fr-FR" sz="1200" kern="1200" baseline="0" dirty="0" smtClean="0">
                <a:solidFill>
                  <a:schemeClr val="tx1"/>
                </a:solidFill>
                <a:effectLst/>
                <a:latin typeface="+mn-lt"/>
                <a:ea typeface="+mn-ea"/>
                <a:cs typeface="+mn-cs"/>
              </a:rPr>
              <a:t>. </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4</a:t>
            </a:fld>
            <a:endParaRPr lang="fr-FR">
              <a:solidFill>
                <a:prstClr val="black"/>
              </a:solidFill>
            </a:endParaRPr>
          </a:p>
        </p:txBody>
      </p:sp>
    </p:spTree>
    <p:extLst>
      <p:ext uri="{BB962C8B-B14F-4D97-AF65-F5344CB8AC3E}">
        <p14:creationId xmlns:p14="http://schemas.microsoft.com/office/powerpoint/2010/main" val="352836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5. Attentes.</a:t>
            </a:r>
          </a:p>
          <a:p>
            <a:endParaRPr lang="fr-FR" sz="1200" b="1" kern="1200" dirty="0" smtClean="0">
              <a:solidFill>
                <a:schemeClr val="tx1"/>
              </a:solidFill>
              <a:effectLst/>
              <a:latin typeface="+mn-lt"/>
              <a:ea typeface="+mn-ea"/>
              <a:cs typeface="+mn-cs"/>
            </a:endParaRPr>
          </a:p>
          <a:p>
            <a:pPr lvl="0"/>
            <a:r>
              <a:rPr lang="fr-FR" sz="1200" kern="1200" baseline="0" dirty="0" smtClean="0">
                <a:solidFill>
                  <a:schemeClr val="tx1"/>
                </a:solidFill>
                <a:effectLst/>
                <a:latin typeface="+mn-lt"/>
                <a:ea typeface="+mn-ea"/>
                <a:cs typeface="+mn-cs"/>
              </a:rPr>
              <a:t>Surtout n’hésitez pas à faire part de vos attentes vis-à-vis de la formation. </a:t>
            </a:r>
            <a:r>
              <a:rPr lang="fr-FR" sz="1200" kern="1200" dirty="0" smtClean="0">
                <a:solidFill>
                  <a:schemeClr val="tx1"/>
                </a:solidFill>
                <a:effectLst/>
                <a:latin typeface="+mn-lt"/>
                <a:ea typeface="+mn-ea"/>
                <a:cs typeface="+mn-cs"/>
              </a:rPr>
              <a:t>Pour cela,</a:t>
            </a:r>
            <a:r>
              <a:rPr lang="fr-FR" sz="1200" kern="1200" baseline="0" dirty="0" smtClean="0">
                <a:solidFill>
                  <a:schemeClr val="tx1"/>
                </a:solidFill>
                <a:effectLst/>
                <a:latin typeface="+mn-lt"/>
                <a:ea typeface="+mn-ea"/>
                <a:cs typeface="+mn-cs"/>
              </a:rPr>
              <a:t> nous allons affichés un panneau sur lequel vous pourrez inscrire vos attentes, vos remarques et qui pourront être </a:t>
            </a:r>
            <a:r>
              <a:rPr lang="fr-FR" sz="1200" kern="1200" dirty="0" smtClean="0">
                <a:solidFill>
                  <a:schemeClr val="tx1"/>
                </a:solidFill>
                <a:effectLst/>
                <a:latin typeface="+mn-lt"/>
                <a:ea typeface="+mn-ea"/>
                <a:cs typeface="+mn-cs"/>
              </a:rPr>
              <a:t>consultées à tout moment et en particulier à la fin de la formation.</a:t>
            </a:r>
          </a:p>
          <a:p>
            <a:pPr lvl="0"/>
            <a:endParaRPr lang="fr-FR"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15</a:t>
            </a:r>
            <a:r>
              <a:rPr lang="fr-FR" sz="1200" b="1" kern="1200" baseline="0" dirty="0" smtClean="0">
                <a:solidFill>
                  <a:schemeClr val="tx1"/>
                </a:solidFill>
                <a:effectLst/>
                <a:latin typeface="+mn-lt"/>
                <a:ea typeface="+mn-ea"/>
                <a:cs typeface="+mn-cs"/>
              </a:rPr>
              <a:t> secondes</a:t>
            </a:r>
            <a:r>
              <a:rPr lang="fr-FR" sz="1200" kern="1200" baseline="0" dirty="0" smtClean="0">
                <a:solidFill>
                  <a:schemeClr val="tx1"/>
                </a:solidFill>
                <a:effectLst/>
                <a:latin typeface="+mn-lt"/>
                <a:ea typeface="+mn-ea"/>
                <a:cs typeface="+mn-cs"/>
              </a:rPr>
              <a:t>.</a:t>
            </a:r>
            <a:endParaRPr lang="fr-FR" sz="1200" kern="1200" dirty="0" smtClean="0">
              <a:solidFill>
                <a:schemeClr val="tx1"/>
              </a:solidFill>
              <a:effectLst/>
              <a:latin typeface="+mn-lt"/>
              <a:ea typeface="+mn-ea"/>
              <a:cs typeface="+mn-cs"/>
            </a:endParaRPr>
          </a:p>
          <a:p>
            <a:pPr lvl="0"/>
            <a:endParaRPr lang="fr-FR" sz="1200" kern="1200" dirty="0" smtClean="0">
              <a:solidFill>
                <a:schemeClr val="tx1"/>
              </a:solidFill>
              <a:effectLst/>
              <a:latin typeface="+mn-lt"/>
              <a:ea typeface="+mn-ea"/>
              <a:cs typeface="+mn-cs"/>
            </a:endParaRPr>
          </a:p>
          <a:p>
            <a:pPr lvl="0"/>
            <a:r>
              <a:rPr lang="fr-FR" sz="1200" i="1" kern="1200" dirty="0" smtClean="0">
                <a:solidFill>
                  <a:schemeClr val="tx1"/>
                </a:solidFill>
                <a:effectLst/>
                <a:latin typeface="+mn-lt"/>
                <a:ea typeface="+mn-ea"/>
                <a:cs typeface="+mn-cs"/>
              </a:rPr>
              <a:t>PS. Ces informations pourront être incluses dans le rapport de la formatio</a:t>
            </a:r>
            <a:r>
              <a:rPr lang="fr-FR" sz="1200" kern="1200" dirty="0" smtClean="0">
                <a:solidFill>
                  <a:schemeClr val="tx1"/>
                </a:solidFill>
                <a:effectLst/>
                <a:latin typeface="+mn-lt"/>
                <a:ea typeface="+mn-ea"/>
                <a:cs typeface="+mn-cs"/>
              </a:rPr>
              <a:t>n.</a:t>
            </a:r>
          </a:p>
          <a:p>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5</a:t>
            </a:fld>
            <a:endParaRPr lang="fr-FR">
              <a:solidFill>
                <a:prstClr val="black"/>
              </a:solidFill>
            </a:endParaRPr>
          </a:p>
        </p:txBody>
      </p:sp>
    </p:spTree>
    <p:extLst>
      <p:ext uri="{BB962C8B-B14F-4D97-AF65-F5344CB8AC3E}">
        <p14:creationId xmlns:p14="http://schemas.microsoft.com/office/powerpoint/2010/main" val="61381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6. Objectifs de la formation</a:t>
            </a:r>
          </a:p>
          <a:p>
            <a:endParaRPr lang="fr-FR" sz="1200" dirty="0" smtClean="0">
              <a:effectLst/>
              <a:latin typeface="Arial" panose="020B0604020202020204" pitchFamily="34" charset="0"/>
              <a:ea typeface="Calibri" panose="020F0502020204030204" pitchFamily="34" charset="0"/>
              <a:cs typeface="Times New Roman" panose="02020603050405020304" pitchFamily="18" charset="0"/>
            </a:endParaRPr>
          </a:p>
          <a:p>
            <a:r>
              <a:rPr lang="fr-FR" sz="1200" kern="1200" dirty="0" smtClean="0">
                <a:solidFill>
                  <a:schemeClr val="tx1"/>
                </a:solidFill>
                <a:effectLst/>
                <a:latin typeface="+mn-lt"/>
                <a:ea typeface="+mn-ea"/>
                <a:cs typeface="+mn-cs"/>
              </a:rPr>
              <a:t>A à la fin de la formation, vous devriez être capable de :</a:t>
            </a:r>
            <a:endParaRPr lang="x-none"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fr-FR" sz="1200" kern="1200" dirty="0" smtClean="0">
                <a:solidFill>
                  <a:schemeClr val="tx1"/>
                </a:solidFill>
                <a:effectLst/>
                <a:latin typeface="+mn-lt"/>
                <a:ea typeface="+mn-ea"/>
                <a:cs typeface="+mn-cs"/>
              </a:rPr>
              <a:t>Connaître et utiliser de façon appropriée les termes clés de la nutrition et de la malnutrition;</a:t>
            </a:r>
            <a:endParaRPr lang="x-none"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fr-FR" sz="1200" kern="1200" dirty="0" smtClean="0">
                <a:solidFill>
                  <a:schemeClr val="tx1"/>
                </a:solidFill>
                <a:effectLst/>
                <a:latin typeface="+mn-lt"/>
                <a:ea typeface="+mn-ea"/>
                <a:cs typeface="+mn-cs"/>
              </a:rPr>
              <a:t>Comprendre les principales stratégies et interventions de lutte contre la malnutrition, avec une perspective multisectorielle;</a:t>
            </a:r>
            <a:endParaRPr lang="x-none" sz="1200" kern="1200" dirty="0" smtClean="0">
              <a:solidFill>
                <a:schemeClr val="tx1"/>
              </a:solidFill>
              <a:effectLst/>
              <a:latin typeface="+mn-lt"/>
              <a:ea typeface="+mn-ea"/>
              <a:cs typeface="+mn-cs"/>
            </a:endParaRPr>
          </a:p>
          <a:p>
            <a:pPr marL="285750" lvl="0" indent="-285750">
              <a:buFont typeface="Arial" panose="020B0604020202020204" pitchFamily="34" charset="0"/>
              <a:buChar char="•"/>
            </a:pPr>
            <a:r>
              <a:rPr lang="fr-FR" sz="1200" kern="1200" dirty="0" smtClean="0">
                <a:solidFill>
                  <a:schemeClr val="tx1"/>
                </a:solidFill>
                <a:effectLst/>
                <a:latin typeface="+mn-lt"/>
                <a:ea typeface="+mn-ea"/>
                <a:cs typeface="+mn-cs"/>
              </a:rPr>
              <a:t>Être familier avec les composantes d’un système d’information pour la nutrition et leurs applications pratiques.</a:t>
            </a:r>
          </a:p>
          <a:p>
            <a:pPr marL="0" lvl="0" indent="0">
              <a:buFont typeface="Arial" panose="020B0604020202020204" pitchFamily="34" charset="0"/>
              <a:buNone/>
            </a:pPr>
            <a:endParaRPr lang="x-none" sz="1200" kern="1200" dirty="0" smtClean="0">
              <a:solidFill>
                <a:schemeClr val="tx1"/>
              </a:solidFill>
              <a:effectLst/>
              <a:latin typeface="+mn-lt"/>
              <a:ea typeface="+mn-ea"/>
              <a:cs typeface="+mn-cs"/>
            </a:endParaRPr>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25 secondes</a:t>
            </a: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6</a:t>
            </a:fld>
            <a:endParaRPr lang="fr-FR">
              <a:solidFill>
                <a:prstClr val="black"/>
              </a:solidFill>
            </a:endParaRPr>
          </a:p>
        </p:txBody>
      </p:sp>
    </p:spTree>
    <p:extLst>
      <p:ext uri="{BB962C8B-B14F-4D97-AF65-F5344CB8AC3E}">
        <p14:creationId xmlns:p14="http://schemas.microsoft.com/office/powerpoint/2010/main" val="92674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7. Méthodologie et matériels de la formation</a:t>
            </a:r>
          </a:p>
          <a:p>
            <a:endParaRPr lang="fr-FR" sz="1200" dirty="0" smtClean="0">
              <a:effectLst/>
              <a:latin typeface="Arial" panose="020B0604020202020204" pitchFamily="34" charset="0"/>
              <a:ea typeface="Calibri" panose="020F0502020204030204" pitchFamily="34" charset="0"/>
              <a:cs typeface="Times New Roman" panose="02020603050405020304" pitchFamily="18" charset="0"/>
            </a:endParaRPr>
          </a:p>
          <a:p>
            <a:pPr eaLnBrk="0" hangingPunct="0"/>
            <a:r>
              <a:rPr lang="fr-FR" sz="1200" kern="1200" dirty="0" smtClean="0">
                <a:solidFill>
                  <a:schemeClr val="tx1"/>
                </a:solidFill>
                <a:effectLst/>
                <a:latin typeface="+mn-lt"/>
                <a:ea typeface="+mn-ea"/>
                <a:cs typeface="+mn-cs"/>
              </a:rPr>
              <a:t>La formation est structurée en 9 modules, axés sur 3</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grands thèmes : </a:t>
            </a:r>
          </a:p>
          <a:p>
            <a:pPr marL="171450" lvl="0" indent="-171450" eaLnBrk="0" hangingPunct="0">
              <a:buFont typeface="Arial" panose="020B0604020202020204" pitchFamily="34" charset="0"/>
              <a:buChar char="•"/>
            </a:pPr>
            <a:r>
              <a:rPr lang="fr-FR" sz="1200" kern="1200" dirty="0" smtClean="0">
                <a:solidFill>
                  <a:schemeClr val="tx1"/>
                </a:solidFill>
                <a:effectLst/>
                <a:latin typeface="+mn-lt"/>
                <a:ea typeface="+mn-ea"/>
                <a:cs typeface="+mn-cs"/>
              </a:rPr>
              <a:t>Connaissances de base en nutrition et malnutrition ;</a:t>
            </a:r>
          </a:p>
          <a:p>
            <a:pPr marL="171450" lvl="0" indent="-171450" eaLnBrk="0" hangingPunct="0">
              <a:buFont typeface="Arial" panose="020B0604020202020204" pitchFamily="34" charset="0"/>
              <a:buChar char="•"/>
            </a:pPr>
            <a:r>
              <a:rPr lang="fr-FR" sz="1200" kern="1200" dirty="0" smtClean="0">
                <a:solidFill>
                  <a:schemeClr val="tx1"/>
                </a:solidFill>
                <a:effectLst/>
                <a:latin typeface="+mn-lt"/>
                <a:ea typeface="+mn-ea"/>
                <a:cs typeface="+mn-cs"/>
              </a:rPr>
              <a:t>Interventions de lutte contre la malnutrition, la </a:t>
            </a:r>
            <a:r>
              <a:rPr lang="fr-FR" sz="1200" kern="1200" dirty="0" err="1" smtClean="0">
                <a:solidFill>
                  <a:schemeClr val="tx1"/>
                </a:solidFill>
                <a:effectLst/>
                <a:latin typeface="+mn-lt"/>
                <a:ea typeface="+mn-ea"/>
                <a:cs typeface="+mn-cs"/>
              </a:rPr>
              <a:t>multisectorialité</a:t>
            </a:r>
            <a:r>
              <a:rPr lang="fr-FR" sz="1200" kern="1200" dirty="0" smtClean="0">
                <a:solidFill>
                  <a:schemeClr val="tx1"/>
                </a:solidFill>
                <a:effectLst/>
                <a:latin typeface="+mn-lt"/>
                <a:ea typeface="+mn-ea"/>
                <a:cs typeface="+mn-cs"/>
              </a:rPr>
              <a:t> ;</a:t>
            </a:r>
          </a:p>
          <a:p>
            <a:pPr marL="171450" lvl="0" indent="-171450" eaLnBrk="0" hangingPunct="0">
              <a:buFont typeface="Arial" panose="020B0604020202020204" pitchFamily="34" charset="0"/>
              <a:buChar char="•"/>
            </a:pPr>
            <a:r>
              <a:rPr lang="fr-FR" sz="1200" kern="1200" dirty="0" smtClean="0">
                <a:solidFill>
                  <a:schemeClr val="tx1"/>
                </a:solidFill>
                <a:effectLst/>
                <a:latin typeface="+mn-lt"/>
                <a:ea typeface="+mn-ea"/>
                <a:cs typeface="+mn-cs"/>
              </a:rPr>
              <a:t>Systèmes d’information pour la nutrition et cadre institutionnel pour la nutrition au Niger.</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Pour chaque module, plusieurs supports</a:t>
            </a:r>
            <a:r>
              <a:rPr lang="fr-FR" sz="1200" kern="1200" baseline="0" dirty="0" smtClean="0">
                <a:solidFill>
                  <a:schemeClr val="tx1"/>
                </a:solidFill>
                <a:effectLst/>
                <a:latin typeface="+mn-lt"/>
                <a:ea typeface="+mn-ea"/>
                <a:cs typeface="+mn-cs"/>
              </a:rPr>
              <a:t> seront utilisés</a:t>
            </a:r>
            <a:r>
              <a:rPr lang="fr-FR" sz="1200" kern="1200" dirty="0" smtClean="0">
                <a:solidFill>
                  <a:schemeClr val="tx1"/>
                </a:solidFill>
                <a:effectLst/>
                <a:latin typeface="+mn-lt"/>
                <a:ea typeface="+mn-ea"/>
                <a:cs typeface="+mn-cs"/>
              </a:rPr>
              <a:t> :</a:t>
            </a:r>
          </a:p>
          <a:p>
            <a:pPr marL="171450" lvl="0" indent="-171450" eaLnBrk="0" hangingPunct="0">
              <a:buFont typeface="Arial" panose="020B0604020202020204" pitchFamily="34" charset="0"/>
              <a:buChar char="•"/>
            </a:pPr>
            <a:r>
              <a:rPr lang="fr-FR" sz="1200" kern="1200" dirty="0" smtClean="0">
                <a:solidFill>
                  <a:schemeClr val="tx1"/>
                </a:solidFill>
                <a:effectLst/>
                <a:latin typeface="+mn-lt"/>
                <a:ea typeface="+mn-ea"/>
                <a:cs typeface="+mn-cs"/>
              </a:rPr>
              <a:t>Présentation PPT avec les objectifs d’apprentissage par module ;</a:t>
            </a:r>
          </a:p>
          <a:p>
            <a:pPr marL="171450" lvl="0" indent="-171450" eaLnBrk="0" hangingPunct="0">
              <a:buFont typeface="Arial" panose="020B0604020202020204" pitchFamily="34" charset="0"/>
              <a:buChar char="•"/>
            </a:pPr>
            <a:r>
              <a:rPr lang="fr-FR" sz="1200" kern="1200" dirty="0" smtClean="0">
                <a:solidFill>
                  <a:schemeClr val="tx1"/>
                </a:solidFill>
                <a:effectLst/>
                <a:latin typeface="+mn-lt"/>
                <a:ea typeface="+mn-ea"/>
                <a:cs typeface="+mn-cs"/>
              </a:rPr>
              <a:t>Exercices (différents types), avec les objectifs suivants :</a:t>
            </a:r>
          </a:p>
          <a:p>
            <a:pPr marL="171450" lvl="0" indent="-171450" eaLnBrk="0" hangingPunct="0">
              <a:buFont typeface="Wingdings" panose="05000000000000000000" pitchFamily="2" charset="2"/>
              <a:buChar char="ü"/>
            </a:pPr>
            <a:r>
              <a:rPr lang="fr-FR" sz="1200" kern="1200" dirty="0" smtClean="0">
                <a:solidFill>
                  <a:schemeClr val="tx1"/>
                </a:solidFill>
                <a:effectLst/>
                <a:latin typeface="+mn-lt"/>
                <a:ea typeface="+mn-ea"/>
                <a:cs typeface="+mn-cs"/>
              </a:rPr>
              <a:t>Améliorer la compréhension des sujets ;</a:t>
            </a:r>
          </a:p>
          <a:p>
            <a:pPr marL="171450" lvl="0" indent="-171450" eaLnBrk="0" hangingPunct="0">
              <a:buFont typeface="Wingdings" panose="05000000000000000000" pitchFamily="2" charset="2"/>
              <a:buChar char="ü"/>
            </a:pPr>
            <a:r>
              <a:rPr lang="fr-FR" sz="1200" kern="1200" dirty="0" smtClean="0">
                <a:solidFill>
                  <a:schemeClr val="tx1"/>
                </a:solidFill>
                <a:effectLst/>
                <a:latin typeface="+mn-lt"/>
                <a:ea typeface="+mn-ea"/>
                <a:cs typeface="+mn-cs"/>
              </a:rPr>
              <a:t>Renforcer les connaissances théoriques ;</a:t>
            </a:r>
          </a:p>
          <a:p>
            <a:pPr marL="171450" lvl="0" indent="-171450" eaLnBrk="0" hangingPunct="0">
              <a:buFont typeface="Wingdings" panose="05000000000000000000" pitchFamily="2" charset="2"/>
              <a:buChar char="ü"/>
            </a:pPr>
            <a:r>
              <a:rPr lang="fr-FR" sz="1200" kern="1200" dirty="0" smtClean="0">
                <a:solidFill>
                  <a:schemeClr val="tx1"/>
                </a:solidFill>
                <a:effectLst/>
                <a:latin typeface="+mn-lt"/>
                <a:ea typeface="+mn-ea"/>
                <a:cs typeface="+mn-cs"/>
              </a:rPr>
              <a:t>Utilisation d’outils et instruments.</a:t>
            </a:r>
          </a:p>
          <a:p>
            <a:pPr eaLnBrk="0" hangingPunct="0"/>
            <a:endParaRPr lang="fr-FR" sz="1200" kern="1200" dirty="0" smtClean="0">
              <a:solidFill>
                <a:schemeClr val="tx1"/>
              </a:solidFill>
              <a:effectLst/>
              <a:latin typeface="+mn-lt"/>
              <a:ea typeface="+mn-ea"/>
              <a:cs typeface="+mn-cs"/>
            </a:endParaRPr>
          </a:p>
          <a:p>
            <a:pPr eaLnBrk="0" hangingPunct="0"/>
            <a:r>
              <a:rPr lang="fr-FR" sz="1200" kern="1200" dirty="0" smtClean="0">
                <a:solidFill>
                  <a:schemeClr val="tx1"/>
                </a:solidFill>
                <a:effectLst/>
                <a:latin typeface="+mn-lt"/>
                <a:ea typeface="+mn-ea"/>
                <a:cs typeface="+mn-cs"/>
              </a:rPr>
              <a:t>A la fin de la formation vous allez recevoir une clé USB avec les présentations PPT et les documents de référence pertinents. A défaut, le lien de téléchargement du </a:t>
            </a:r>
            <a:r>
              <a:rPr lang="fr-FR" sz="1200" kern="1200" dirty="0" err="1" smtClean="0">
                <a:solidFill>
                  <a:schemeClr val="tx1"/>
                </a:solidFill>
                <a:effectLst/>
                <a:latin typeface="+mn-lt"/>
                <a:ea typeface="+mn-ea"/>
                <a:cs typeface="+mn-cs"/>
              </a:rPr>
              <a:t>toolkit</a:t>
            </a:r>
            <a:r>
              <a:rPr lang="fr-FR" sz="1200" kern="1200" dirty="0" smtClean="0">
                <a:solidFill>
                  <a:schemeClr val="tx1"/>
                </a:solidFill>
                <a:effectLst/>
                <a:latin typeface="+mn-lt"/>
                <a:ea typeface="+mn-ea"/>
                <a:cs typeface="+mn-cs"/>
              </a:rPr>
              <a:t> vous sera donné pour effectuer le téléchargement sur l’espace de travail du Portail PNIN.</a:t>
            </a:r>
          </a:p>
          <a:p>
            <a:pPr marL="0" lvl="0" indent="0">
              <a:buFont typeface="Arial" panose="020B0604020202020204" pitchFamily="34" charset="0"/>
              <a:buNone/>
            </a:pPr>
            <a:endParaRPr lang="fr-FR" sz="1200" kern="1200" dirty="0" smtClean="0">
              <a:solidFill>
                <a:schemeClr val="tx1"/>
              </a:solidFill>
              <a:effectLst/>
              <a:latin typeface="+mn-lt"/>
              <a:ea typeface="+mn-ea"/>
              <a:cs typeface="+mn-cs"/>
            </a:endParaRPr>
          </a:p>
          <a:p>
            <a:r>
              <a:rPr lang="fr-FR" sz="1200" b="1" dirty="0" smtClean="0">
                <a:effectLst/>
                <a:latin typeface="Arial" panose="020B0604020202020204" pitchFamily="34" charset="0"/>
                <a:ea typeface="Calibri" panose="020F0502020204030204" pitchFamily="34" charset="0"/>
                <a:cs typeface="Times New Roman" panose="02020603050405020304" pitchFamily="18" charset="0"/>
              </a:rPr>
              <a:t>50 secondes</a:t>
            </a:r>
            <a:r>
              <a:rPr lang="fr-FR"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7</a:t>
            </a:fld>
            <a:endParaRPr lang="fr-FR">
              <a:solidFill>
                <a:prstClr val="black"/>
              </a:solidFill>
            </a:endParaRPr>
          </a:p>
        </p:txBody>
      </p:sp>
    </p:spTree>
    <p:extLst>
      <p:ext uri="{BB962C8B-B14F-4D97-AF65-F5344CB8AC3E}">
        <p14:creationId xmlns:p14="http://schemas.microsoft.com/office/powerpoint/2010/main" val="1439405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8. Agenda</a:t>
            </a:r>
            <a:r>
              <a:rPr lang="fr-FR"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de la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Développer le contenu et la logique de l’enchainement en présentant l’agenda.</a:t>
            </a:r>
          </a:p>
          <a:p>
            <a:r>
              <a:rPr lang="fr-FR" sz="1200" b="1"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La formation sur</a:t>
            </a:r>
            <a:r>
              <a:rPr lang="fr-FR" sz="1200" b="1" kern="1200" baseline="0" dirty="0" smtClean="0">
                <a:solidFill>
                  <a:schemeClr val="tx1"/>
                </a:solidFill>
                <a:effectLst/>
                <a:latin typeface="+mn-lt"/>
                <a:ea typeface="+mn-ea"/>
                <a:cs typeface="+mn-cs"/>
              </a:rPr>
              <a:t> trois jours sera dispensée en 3 </a:t>
            </a:r>
            <a:r>
              <a:rPr lang="fr-FR" sz="1200" b="1" kern="1200" dirty="0" smtClean="0">
                <a:solidFill>
                  <a:schemeClr val="tx1"/>
                </a:solidFill>
                <a:effectLst/>
                <a:latin typeface="+mn-lt"/>
                <a:ea typeface="+mn-ea"/>
                <a:cs typeface="+mn-cs"/>
              </a:rPr>
              <a:t>Modules. </a:t>
            </a:r>
            <a:r>
              <a:rPr lang="fr-FR" sz="1200" b="0" kern="1200" dirty="0" smtClean="0">
                <a:solidFill>
                  <a:schemeClr val="tx1"/>
                </a:solidFill>
                <a:effectLst/>
                <a:latin typeface="+mn-lt"/>
                <a:ea typeface="+mn-ea"/>
                <a:cs typeface="+mn-cs"/>
              </a:rPr>
              <a:t>Aujourd’hui, outre</a:t>
            </a:r>
            <a:r>
              <a:rPr lang="fr-FR" sz="1200" b="0" kern="1200" baseline="0" dirty="0" smtClean="0">
                <a:solidFill>
                  <a:schemeClr val="tx1"/>
                </a:solidFill>
                <a:effectLst/>
                <a:latin typeface="+mn-lt"/>
                <a:ea typeface="+mn-ea"/>
                <a:cs typeface="+mn-cs"/>
              </a:rPr>
              <a:t> l’ouverture et la présentation de la formation, nous aborderons les c</a:t>
            </a:r>
            <a:r>
              <a:rPr lang="fr-FR" sz="1200" b="0" kern="1200" dirty="0" smtClean="0">
                <a:solidFill>
                  <a:schemeClr val="tx1"/>
                </a:solidFill>
                <a:effectLst/>
                <a:latin typeface="+mn-lt"/>
                <a:ea typeface="+mn-ea"/>
                <a:cs typeface="+mn-cs"/>
              </a:rPr>
              <a:t>oncepts de base et l’impact global de la malnutrition.</a:t>
            </a:r>
            <a:r>
              <a:rPr lang="fr-FR" sz="1200" b="0" kern="1200" baseline="0" dirty="0" smtClean="0">
                <a:solidFill>
                  <a:schemeClr val="tx1"/>
                </a:solidFill>
                <a:effectLst/>
                <a:latin typeface="+mn-lt"/>
                <a:ea typeface="+mn-ea"/>
                <a:cs typeface="+mn-cs"/>
              </a:rPr>
              <a:t> Nous verrons ensuite les différentes f</a:t>
            </a:r>
            <a:r>
              <a:rPr lang="fr-FR" sz="1200" b="0" kern="1200" dirty="0" smtClean="0">
                <a:solidFill>
                  <a:schemeClr val="tx1"/>
                </a:solidFill>
                <a:effectLst/>
                <a:latin typeface="+mn-lt"/>
                <a:ea typeface="+mn-ea"/>
                <a:cs typeface="+mn-cs"/>
              </a:rPr>
              <a:t>ormes et mesures de la malnutrition et les causes et conséquences de la malnutrition. </a:t>
            </a:r>
          </a:p>
          <a:p>
            <a:endParaRPr lang="fr-FR" sz="1200" b="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Demain</a:t>
            </a:r>
            <a:r>
              <a:rPr lang="fr-FR" sz="1200" b="0" kern="1200" dirty="0" smtClean="0">
                <a:solidFill>
                  <a:schemeClr val="tx1"/>
                </a:solidFill>
                <a:effectLst/>
                <a:latin typeface="+mn-lt"/>
                <a:ea typeface="+mn-ea"/>
                <a:cs typeface="+mn-cs"/>
              </a:rPr>
              <a:t>, nous aborderons les interventions de la lutte contre la malnutrition et</a:t>
            </a:r>
            <a:r>
              <a:rPr lang="fr-FR" sz="1200" b="0" kern="1200" baseline="0" dirty="0" smtClean="0">
                <a:solidFill>
                  <a:schemeClr val="tx1"/>
                </a:solidFill>
                <a:effectLst/>
                <a:latin typeface="+mn-lt"/>
                <a:ea typeface="+mn-ea"/>
                <a:cs typeface="+mn-cs"/>
              </a:rPr>
              <a:t> les i</a:t>
            </a:r>
            <a:r>
              <a:rPr lang="fr-FR" sz="1200" b="0" kern="1200" dirty="0" smtClean="0">
                <a:solidFill>
                  <a:schemeClr val="tx1"/>
                </a:solidFill>
                <a:effectLst/>
                <a:latin typeface="+mn-lt"/>
                <a:ea typeface="+mn-ea"/>
                <a:cs typeface="+mn-cs"/>
              </a:rPr>
              <a:t>nterventions spécifiques : PEC (malnutrition aigüe et carence en micronutriments), ANJE, IEC-CCC.</a:t>
            </a:r>
            <a:r>
              <a:rPr lang="fr-FR" sz="1200" b="0" kern="1200" baseline="0" dirty="0" smtClean="0">
                <a:solidFill>
                  <a:schemeClr val="tx1"/>
                </a:solidFill>
                <a:effectLst/>
                <a:latin typeface="+mn-lt"/>
                <a:ea typeface="+mn-ea"/>
                <a:cs typeface="+mn-cs"/>
              </a:rPr>
              <a:t> Nous mettrons l’accent sur les i</a:t>
            </a:r>
            <a:r>
              <a:rPr lang="fr-FR" sz="1200" b="0" kern="1200" dirty="0" smtClean="0">
                <a:solidFill>
                  <a:schemeClr val="tx1"/>
                </a:solidFill>
                <a:effectLst/>
                <a:latin typeface="+mn-lt"/>
                <a:ea typeface="+mn-ea"/>
                <a:cs typeface="+mn-cs"/>
              </a:rPr>
              <a:t>nterventions sensibles par secteur.</a:t>
            </a:r>
          </a:p>
          <a:p>
            <a:endParaRPr lang="fr-FR" sz="1200" b="0" kern="1200" dirty="0" smtClean="0">
              <a:solidFill>
                <a:schemeClr val="tx1"/>
              </a:solidFill>
              <a:effectLst/>
              <a:latin typeface="+mn-lt"/>
              <a:ea typeface="+mn-ea"/>
              <a:cs typeface="+mn-cs"/>
            </a:endParaRPr>
          </a:p>
          <a:p>
            <a:r>
              <a:rPr lang="fr-FR" sz="1200" b="0" kern="1200" dirty="0" smtClean="0">
                <a:solidFill>
                  <a:schemeClr val="tx1"/>
                </a:solidFill>
                <a:effectLst/>
                <a:latin typeface="+mn-lt"/>
                <a:ea typeface="+mn-ea"/>
                <a:cs typeface="+mn-cs"/>
              </a:rPr>
              <a:t>Enfin,</a:t>
            </a:r>
            <a:r>
              <a:rPr lang="fr-FR" sz="1200" b="0" kern="1200" baseline="0" dirty="0" smtClean="0">
                <a:solidFill>
                  <a:schemeClr val="tx1"/>
                </a:solidFill>
                <a:effectLst/>
                <a:latin typeface="+mn-lt"/>
                <a:ea typeface="+mn-ea"/>
                <a:cs typeface="+mn-cs"/>
              </a:rPr>
              <a:t> </a:t>
            </a:r>
            <a:r>
              <a:rPr lang="fr-FR" sz="1200" b="1" kern="1200" baseline="0" dirty="0" smtClean="0">
                <a:solidFill>
                  <a:schemeClr val="tx1"/>
                </a:solidFill>
                <a:effectLst/>
                <a:latin typeface="+mn-lt"/>
                <a:ea typeface="+mn-ea"/>
                <a:cs typeface="+mn-cs"/>
              </a:rPr>
              <a:t>le dernier jour </a:t>
            </a:r>
            <a:r>
              <a:rPr lang="fr-FR" sz="1200" b="0" kern="1200" baseline="0" dirty="0" smtClean="0">
                <a:solidFill>
                  <a:schemeClr val="tx1"/>
                </a:solidFill>
                <a:effectLst/>
                <a:latin typeface="+mn-lt"/>
                <a:ea typeface="+mn-ea"/>
                <a:cs typeface="+mn-cs"/>
              </a:rPr>
              <a:t>de la formation portera sur les </a:t>
            </a:r>
            <a:r>
              <a:rPr lang="fr-FR" sz="1200" b="0" kern="1200" dirty="0" smtClean="0">
                <a:solidFill>
                  <a:schemeClr val="tx1"/>
                </a:solidFill>
                <a:effectLst/>
                <a:latin typeface="+mn-lt"/>
                <a:ea typeface="+mn-ea"/>
                <a:cs typeface="+mn-cs"/>
              </a:rPr>
              <a:t>Systèmes d'information en nutrition, les méthodes, sources, rôles et responsabilités. Puis nous verrons les aspect liés à la gouvernance et le cadre institutionnel pour la nutrition au Niger. Enfin nous présenterons le projet PNIN au Niger et nous terminerons par une évaluation de la formation.</a:t>
            </a:r>
            <a:endParaRPr lang="fr-FR" sz="1200" b="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50 secondes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sz="1200" i="1"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x-none" sz="1200" kern="1200" dirty="0" smtClean="0">
              <a:solidFill>
                <a:schemeClr val="tx1"/>
              </a:solidFill>
              <a:effectLst/>
              <a:latin typeface="+mn-lt"/>
              <a:ea typeface="+mn-ea"/>
              <a:cs typeface="+mn-cs"/>
            </a:endParaRPr>
          </a:p>
          <a:p>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8</a:t>
            </a:fld>
            <a:endParaRPr lang="fr-FR">
              <a:solidFill>
                <a:prstClr val="black"/>
              </a:solidFill>
            </a:endParaRPr>
          </a:p>
        </p:txBody>
      </p:sp>
    </p:spTree>
    <p:extLst>
      <p:ext uri="{BB962C8B-B14F-4D97-AF65-F5344CB8AC3E}">
        <p14:creationId xmlns:p14="http://schemas.microsoft.com/office/powerpoint/2010/main" val="1032970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a:solidFill>
                  <a:schemeClr val="tx1"/>
                </a:solidFill>
                <a:effectLst/>
                <a:latin typeface="+mn-lt"/>
                <a:ea typeface="+mn-ea"/>
                <a:cs typeface="+mn-cs"/>
              </a:rPr>
              <a:t>Diapo </a:t>
            </a:r>
            <a:r>
              <a:rPr lang="fr-FR" sz="1200" b="1" kern="1200" dirty="0" smtClean="0">
                <a:solidFill>
                  <a:schemeClr val="tx1"/>
                </a:solidFill>
                <a:effectLst/>
                <a:latin typeface="+mn-lt"/>
                <a:ea typeface="+mn-ea"/>
                <a:cs typeface="+mn-cs"/>
              </a:rPr>
              <a:t>9. Evaluation de la formation</a:t>
            </a:r>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x-non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Pour l’évaluation de la formation, deux méthodes seront utilisées :</a:t>
            </a:r>
            <a:endParaRPr lang="x-none"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smtClean="0">
                <a:solidFill>
                  <a:schemeClr val="tx1"/>
                </a:solidFill>
                <a:effectLst/>
                <a:latin typeface="+mn-lt"/>
                <a:ea typeface="+mn-ea"/>
                <a:cs typeface="+mn-cs"/>
              </a:rPr>
              <a:t>Chaque matin (J2 et J3) un « quiz-réveil » sera fait pendant au maximum 10 minutes.</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Les questions pourraient se référer à la théorie de la veille ou servir de prélude aux sujets de la journée. Le quiz sera développé par certains participants à la fin du J1 et du J2.</a:t>
            </a:r>
          </a:p>
          <a:p>
            <a:pPr marL="171450" lvl="0" indent="-171450">
              <a:buFont typeface="Arial" panose="020B0604020202020204" pitchFamily="34" charset="0"/>
              <a:buChar char="•"/>
            </a:pPr>
            <a:endParaRPr lang="x-none"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dernier jour vous aurez un formulaire d'évaluation finale conçu pour mesurer, entre autres : </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Si les attentes en matière de formation ont été satisfaites ; </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La pertinence du contenu de la formation par rapport aux responsabilités des participants ; </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La qualité des animateurs et du matériel ; </a:t>
            </a:r>
            <a:endParaRPr lang="x-non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Des lacunes dans la formation en raison de sujets potentiellement manqués.</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r>
              <a:rPr lang="fr-FR" sz="1200" b="1" kern="1200" dirty="0" smtClean="0">
                <a:solidFill>
                  <a:schemeClr val="tx1"/>
                </a:solidFill>
                <a:effectLst/>
                <a:latin typeface="+mn-lt"/>
                <a:ea typeface="+mn-ea"/>
                <a:cs typeface="+mn-cs"/>
              </a:rPr>
              <a:t>40 secondes</a:t>
            </a:r>
            <a:r>
              <a:rPr lang="fr-FR"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endParaRPr lang="fr-FR"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x-none" sz="1200" kern="1200" dirty="0" smtClean="0">
              <a:solidFill>
                <a:schemeClr val="tx1"/>
              </a:solidFill>
              <a:effectLst/>
              <a:latin typeface="+mn-lt"/>
              <a:ea typeface="+mn-ea"/>
              <a:cs typeface="+mn-cs"/>
            </a:endParaRPr>
          </a:p>
          <a:p>
            <a:endParaRPr lang="fr-FR"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358305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smtClean="0"/>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17/03/2021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6172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17/03/2021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33787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17/03/2021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26402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9"/>
            <a:ext cx="4320480" cy="503237"/>
          </a:xfrm>
        </p:spPr>
        <p:txBody>
          <a:bodyPr anchor="ctr" anchorCtr="0">
            <a:normAutofit/>
          </a:bodyPr>
          <a:lstStyle>
            <a:lvl1pPr>
              <a:defRPr sz="1350" b="1">
                <a:solidFill>
                  <a:schemeClr val="tx1"/>
                </a:solidFill>
              </a:defRPr>
            </a:lvl1pPr>
          </a:lstStyle>
          <a:p>
            <a:pPr lvl="0"/>
            <a:r>
              <a:rPr lang="fr-FR"/>
              <a:t>Date, Place</a:t>
            </a:r>
          </a:p>
        </p:txBody>
      </p:sp>
    </p:spTree>
    <p:extLst>
      <p:ext uri="{BB962C8B-B14F-4D97-AF65-F5344CB8AC3E}">
        <p14:creationId xmlns:p14="http://schemas.microsoft.com/office/powerpoint/2010/main" val="2404746758"/>
      </p:ext>
    </p:extLst>
  </p:cSld>
  <p:clrMapOvr>
    <a:masterClrMapping/>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17-Mar-21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32212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17-Mar-21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22705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17-Mar-21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481520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17-Mar-21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03974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17-Mar-21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68041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73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78897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17/03/2021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646552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89009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070612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D8FF7D0-8268-4EFA-B06F-F13501D569EF}" type="datetimeFigureOut">
              <a:rPr lang="fr-FR" smtClean="0">
                <a:solidFill>
                  <a:srgbClr val="FFFFFF"/>
                </a:solidFill>
              </a:rPr>
              <a:pPr/>
              <a:t>17/03/2021</a:t>
            </a:fld>
            <a:endParaRPr lang="fr-FR">
              <a:solidFill>
                <a:srgbClr val="FFFFFF"/>
              </a:solidFill>
            </a:endParaRPr>
          </a:p>
        </p:txBody>
      </p:sp>
      <p:sp>
        <p:nvSpPr>
          <p:cNvPr id="5" name="Espace réservé du pied de page 4"/>
          <p:cNvSpPr>
            <a:spLocks noGrp="1"/>
          </p:cNvSpPr>
          <p:nvPr>
            <p:ph type="ftr" sz="quarter" idx="11"/>
          </p:nvPr>
        </p:nvSpPr>
        <p:spPr/>
        <p:txBody>
          <a:body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p>
            <a:fld id="{6ADC0BCF-F1C1-4CC1-A145-B48C8A6BD313}" type="slidenum">
              <a:rPr lang="fr-FR" smtClean="0">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318658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FC1C5B5-8F6F-D941-AFC1-1A3CE302BDE4}" type="datetimeFigureOut">
              <a:rPr lang="fr-FR" smtClean="0"/>
              <a:t>17/03/2021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28852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FC1C5B5-8F6F-D941-AFC1-1A3CE302BDE4}" type="datetimeFigureOut">
              <a:rPr lang="fr-FR" smtClean="0"/>
              <a:t>17/03/2021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75318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FC1C5B5-8F6F-D941-AFC1-1A3CE302BDE4}" type="datetimeFigureOut">
              <a:rPr lang="fr-FR" smtClean="0"/>
              <a:t>17/03/2021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05702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FC1C5B5-8F6F-D941-AFC1-1A3CE302BDE4}" type="datetimeFigureOut">
              <a:rPr lang="fr-FR" smtClean="0"/>
              <a:t>17/03/2021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53337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1C5B5-8F6F-D941-AFC1-1A3CE302BDE4}" type="datetimeFigureOut">
              <a:rPr lang="fr-FR" smtClean="0"/>
              <a:t>17/03/2021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0957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17/03/2021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423080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17/03/2021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401847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1C5B5-8F6F-D941-AFC1-1A3CE302BDE4}" type="datetimeFigureOut">
              <a:rPr lang="fr-FR" smtClean="0"/>
              <a:t>17/03/2021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54E62-313F-4245-A786-B0FE8BB00D39}" type="slidenum">
              <a:rPr lang="fr-FR" smtClean="0"/>
              <a:t>‹N°›</a:t>
            </a:fld>
            <a:endParaRPr lang="fr-FR"/>
          </a:p>
        </p:txBody>
      </p:sp>
    </p:spTree>
    <p:extLst>
      <p:ext uri="{BB962C8B-B14F-4D97-AF65-F5344CB8AC3E}">
        <p14:creationId xmlns:p14="http://schemas.microsoft.com/office/powerpoint/2010/main" val="25530075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solidFill>
                  <a:srgbClr val="FFFFFF"/>
                </a:solidFill>
              </a:rPr>
              <a:pPr/>
              <a:t>‹N°›</a:t>
            </a:fld>
            <a:endParaRPr lang="fr-FR" dirty="0">
              <a:solidFill>
                <a:srgbClr val="FFFFFF"/>
              </a:solidFill>
            </a:endParaRPr>
          </a:p>
        </p:txBody>
      </p:sp>
    </p:spTree>
    <p:extLst>
      <p:ext uri="{BB962C8B-B14F-4D97-AF65-F5344CB8AC3E}">
        <p14:creationId xmlns:p14="http://schemas.microsoft.com/office/powerpoint/2010/main" val="415788352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3.pn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4.png"/><Relationship Id="rId9"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4.tif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image" Target="../media/image15.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image" Target="../media/image6.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7.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0504" y="2385392"/>
            <a:ext cx="3843343" cy="2144725"/>
          </a:xfrm>
        </p:spPr>
        <p:txBody>
          <a:bodyPr>
            <a:noAutofit/>
          </a:bodyPr>
          <a:lstStyle/>
          <a:p>
            <a:pPr algn="ctr"/>
            <a:r>
              <a:rPr lang="fr-FR" sz="3600" b="1" dirty="0">
                <a:solidFill>
                  <a:schemeClr val="bg1"/>
                </a:solidFill>
                <a:latin typeface="+mn-lt"/>
              </a:rPr>
              <a:t>Formation </a:t>
            </a:r>
            <a:r>
              <a:rPr lang="fr-FR" sz="3600" b="1" dirty="0" smtClean="0">
                <a:solidFill>
                  <a:schemeClr val="bg1"/>
                </a:solidFill>
                <a:latin typeface="+mn-lt"/>
              </a:rPr>
              <a:t>sur les concepts de base et gouvernance en nutrition</a:t>
            </a:r>
            <a:endParaRPr lang="fr-FR" sz="3600" b="1" dirty="0">
              <a:solidFill>
                <a:schemeClr val="bg1"/>
              </a:solidFill>
              <a:latin typeface="+mn-lt"/>
            </a:endParaRPr>
          </a:p>
        </p:txBody>
      </p:sp>
      <p:sp>
        <p:nvSpPr>
          <p:cNvPr id="3" name="Titre 1"/>
          <p:cNvSpPr txBox="1">
            <a:spLocks/>
          </p:cNvSpPr>
          <p:nvPr/>
        </p:nvSpPr>
        <p:spPr>
          <a:xfrm>
            <a:off x="5081996" y="4752147"/>
            <a:ext cx="3240360" cy="1242138"/>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cap="none" baseline="0">
                <a:solidFill>
                  <a:schemeClr val="accent1"/>
                </a:solidFill>
                <a:latin typeface="+mj-lt"/>
                <a:ea typeface="+mj-ea"/>
                <a:cs typeface="+mj-cs"/>
              </a:defRPr>
            </a:lvl1pPr>
          </a:lstStyle>
          <a:p>
            <a:pPr algn="ctr"/>
            <a:r>
              <a:rPr lang="fr-FR" sz="2000" dirty="0" smtClean="0">
                <a:solidFill>
                  <a:schemeClr val="bg2">
                    <a:lumMod val="25000"/>
                  </a:schemeClr>
                </a:solidFill>
                <a:latin typeface="+mn-lt"/>
              </a:rPr>
              <a:t>Date </a:t>
            </a:r>
          </a:p>
          <a:p>
            <a:pPr algn="ctr"/>
            <a:r>
              <a:rPr lang="fr-FR" sz="2000" dirty="0" smtClean="0">
                <a:solidFill>
                  <a:schemeClr val="bg2">
                    <a:lumMod val="25000"/>
                  </a:schemeClr>
                </a:solidFill>
                <a:latin typeface="+mn-lt"/>
              </a:rPr>
              <a:t>Formateur</a:t>
            </a:r>
            <a:endParaRPr lang="fr-FR" sz="2000" dirty="0">
              <a:solidFill>
                <a:schemeClr val="bg2">
                  <a:lumMod val="25000"/>
                </a:schemeClr>
              </a:solidFill>
              <a:latin typeface="+mn-lt"/>
            </a:endParaRPr>
          </a:p>
          <a:p>
            <a:pPr algn="ctr"/>
            <a:r>
              <a:rPr lang="fr-FR" sz="2000" dirty="0" smtClean="0">
                <a:solidFill>
                  <a:schemeClr val="bg2">
                    <a:lumMod val="25000"/>
                  </a:schemeClr>
                </a:solidFill>
                <a:latin typeface="+mn-lt"/>
              </a:rPr>
              <a:t>Lieu, </a:t>
            </a:r>
            <a:r>
              <a:rPr lang="fr-FR" sz="2000" dirty="0">
                <a:solidFill>
                  <a:schemeClr val="bg2">
                    <a:lumMod val="25000"/>
                  </a:schemeClr>
                </a:solidFill>
                <a:latin typeface="+mn-lt"/>
              </a:rPr>
              <a:t>Niger</a:t>
            </a:r>
          </a:p>
        </p:txBody>
      </p:sp>
    </p:spTree>
    <p:extLst>
      <p:ext uri="{BB962C8B-B14F-4D97-AF65-F5344CB8AC3E}">
        <p14:creationId xmlns:p14="http://schemas.microsoft.com/office/powerpoint/2010/main" val="293760038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10</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10</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Normes dans la salle</a:t>
            </a:r>
            <a:endParaRPr lang="fr-FR" sz="2400" b="1" cap="small" dirty="0">
              <a:solidFill>
                <a:srgbClr val="FFFFFF"/>
              </a:solidFill>
            </a:endParaRP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851" y="840831"/>
            <a:ext cx="2757069" cy="1838620"/>
          </a:xfrm>
          <a:prstGeom prst="rect">
            <a:avLst/>
          </a:prstGeom>
        </p:spPr>
      </p:pic>
      <p:pic>
        <p:nvPicPr>
          <p:cNvPr id="3" name="Imag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9" y="1472115"/>
            <a:ext cx="2808292" cy="1873657"/>
          </a:xfrm>
          <a:prstGeom prst="rect">
            <a:avLst/>
          </a:prstGeom>
        </p:spPr>
      </p:pic>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4465" y="1256317"/>
            <a:ext cx="2672615" cy="1782350"/>
          </a:xfrm>
          <a:prstGeom prst="rect">
            <a:avLst/>
          </a:prstGeom>
        </p:spPr>
      </p:pic>
      <p:sp>
        <p:nvSpPr>
          <p:cNvPr id="6" name="Interdiction 5"/>
          <p:cNvSpPr/>
          <p:nvPr/>
        </p:nvSpPr>
        <p:spPr>
          <a:xfrm>
            <a:off x="6559050" y="1329897"/>
            <a:ext cx="1638334" cy="1585631"/>
          </a:xfrm>
          <a:prstGeom prst="noSmoking">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a:solidFill>
                <a:schemeClr val="tx1"/>
              </a:solidFill>
            </a:endParaRPr>
          </a:p>
        </p:txBody>
      </p:sp>
      <p:pic>
        <p:nvPicPr>
          <p:cNvPr id="8" name="Image 7"/>
          <p:cNvPicPr>
            <a:picLocks noChangeAspect="1"/>
          </p:cNvPicPr>
          <p:nvPr/>
        </p:nvPicPr>
        <p:blipFill rotWithShape="1">
          <a:blip r:embed="rId8">
            <a:extLst>
              <a:ext uri="{28A0092B-C50C-407E-A947-70E740481C1C}">
                <a14:useLocalDpi xmlns:a14="http://schemas.microsoft.com/office/drawing/2010/main" val="0"/>
              </a:ext>
            </a:extLst>
          </a:blip>
          <a:srcRect l="8701" r="27119"/>
          <a:stretch/>
        </p:blipFill>
        <p:spPr>
          <a:xfrm>
            <a:off x="175411" y="3716657"/>
            <a:ext cx="2728340" cy="1868451"/>
          </a:xfrm>
          <a:prstGeom prst="rect">
            <a:avLst/>
          </a:prstGeom>
        </p:spPr>
      </p:pic>
      <p:sp>
        <p:nvSpPr>
          <p:cNvPr id="26" name="Interdiction 25"/>
          <p:cNvSpPr/>
          <p:nvPr/>
        </p:nvSpPr>
        <p:spPr>
          <a:xfrm>
            <a:off x="720414" y="3858066"/>
            <a:ext cx="1638334" cy="1585631"/>
          </a:xfrm>
          <a:prstGeom prst="noSmoking">
            <a:avLst/>
          </a:prstGeom>
          <a:solidFill>
            <a:srgbClr val="C00000"/>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fr-FR">
              <a:solidFill>
                <a:schemeClr val="tx1"/>
              </a:solidFill>
            </a:endParaRPr>
          </a:p>
        </p:txBody>
      </p:sp>
      <p:pic>
        <p:nvPicPr>
          <p:cNvPr id="9" name="Imag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44606" y="3043671"/>
            <a:ext cx="2770714" cy="1628790"/>
          </a:xfrm>
          <a:prstGeom prst="rect">
            <a:avLst/>
          </a:prstGeom>
        </p:spPr>
      </p:pic>
      <p:sp>
        <p:nvSpPr>
          <p:cNvPr id="23" name="Oval 8"/>
          <p:cNvSpPr/>
          <p:nvPr/>
        </p:nvSpPr>
        <p:spPr>
          <a:xfrm>
            <a:off x="3200679" y="2915528"/>
            <a:ext cx="2477412" cy="2217965"/>
          </a:xfrm>
          <a:prstGeom prst="ellipse">
            <a:avLst/>
          </a:prstGeom>
          <a:noFill/>
          <a:ln w="857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27" name="Image 26"/>
          <p:cNvPicPr>
            <a:picLocks noChangeAspect="1"/>
          </p:cNvPicPr>
          <p:nvPr/>
        </p:nvPicPr>
        <p:blipFill rotWithShape="1">
          <a:blip r:embed="rId10">
            <a:extLst>
              <a:ext uri="{28A0092B-C50C-407E-A947-70E740481C1C}">
                <a14:useLocalDpi xmlns:a14="http://schemas.microsoft.com/office/drawing/2010/main" val="0"/>
              </a:ext>
            </a:extLst>
          </a:blip>
          <a:srcRect l="7481" r="-7481"/>
          <a:stretch/>
        </p:blipFill>
        <p:spPr>
          <a:xfrm>
            <a:off x="6156175" y="4133836"/>
            <a:ext cx="3112061" cy="1750535"/>
          </a:xfrm>
          <a:prstGeom prst="rect">
            <a:avLst/>
          </a:prstGeom>
        </p:spPr>
      </p:pic>
    </p:spTree>
    <p:extLst>
      <p:ext uri="{BB962C8B-B14F-4D97-AF65-F5344CB8AC3E}">
        <p14:creationId xmlns:p14="http://schemas.microsoft.com/office/powerpoint/2010/main" val="134466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par>
                          <p:cTn id="26" fill="hold">
                            <p:stCondLst>
                              <p:cond delay="500"/>
                            </p:stCondLst>
                            <p:childTnLst>
                              <p:par>
                                <p:cTn id="27" presetID="16" presetClass="entr" presetSubtype="21" fill="hold" grpId="0" nodeType="afterEffect">
                                  <p:stCondLst>
                                    <p:cond delay="100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par>
                          <p:cTn id="35" fill="hold">
                            <p:stCondLst>
                              <p:cond delay="500"/>
                            </p:stCondLst>
                            <p:childTnLst>
                              <p:par>
                                <p:cTn id="36" presetID="16" presetClass="entr" presetSubtype="21" fill="hold" grpId="0" nodeType="afterEffect">
                                  <p:stCondLst>
                                    <p:cond delay="100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dissolv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animBg="1"/>
      <p:bldP spid="26"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11</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11</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Demande et questions</a:t>
            </a:r>
            <a:endParaRPr lang="fr-FR" sz="2400" b="1" cap="small" dirty="0">
              <a:solidFill>
                <a:srgbClr val="FFFFFF"/>
              </a:solidFill>
            </a:endParaRPr>
          </a:p>
        </p:txBody>
      </p:sp>
      <p:pic>
        <p:nvPicPr>
          <p:cNvPr id="10" name="Picture 4">
            <a:extLst>
              <a:ext uri="{FF2B5EF4-FFF2-40B4-BE49-F238E27FC236}">
                <a16:creationId xmlns:a16="http://schemas.microsoft.com/office/drawing/2014/main" xmlns="" id="{DF6C589F-992E-8840-9B60-8B7D74DF9FB4}"/>
              </a:ext>
            </a:extLst>
          </p:cNvPr>
          <p:cNvPicPr>
            <a:picLocks noChangeAspect="1"/>
          </p:cNvPicPr>
          <p:nvPr/>
        </p:nvPicPr>
        <p:blipFill>
          <a:blip r:embed="rId5"/>
          <a:stretch>
            <a:fillRect/>
          </a:stretch>
        </p:blipFill>
        <p:spPr>
          <a:xfrm>
            <a:off x="204788" y="1038225"/>
            <a:ext cx="8734425" cy="4781550"/>
          </a:xfrm>
          <a:prstGeom prst="rect">
            <a:avLst/>
          </a:prstGeom>
        </p:spPr>
      </p:pic>
    </p:spTree>
    <p:extLst>
      <p:ext uri="{BB962C8B-B14F-4D97-AF65-F5344CB8AC3E}">
        <p14:creationId xmlns:p14="http://schemas.microsoft.com/office/powerpoint/2010/main" val="170674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12</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12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C’est partie</a:t>
            </a:r>
            <a:endParaRPr lang="fr-FR" sz="2400" b="1" cap="small" dirty="0">
              <a:solidFill>
                <a:srgbClr val="FFFFFF"/>
              </a:solidFill>
            </a:endParaRP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6744" y="1224211"/>
            <a:ext cx="7091680" cy="4725638"/>
          </a:xfrm>
          <a:prstGeom prst="rect">
            <a:avLst/>
          </a:prstGeom>
        </p:spPr>
      </p:pic>
    </p:spTree>
    <p:extLst>
      <p:ext uri="{BB962C8B-B14F-4D97-AF65-F5344CB8AC3E}">
        <p14:creationId xmlns:p14="http://schemas.microsoft.com/office/powerpoint/2010/main" val="387294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Plan de cette première session</a:t>
            </a:r>
            <a:endParaRPr lang="fr-FR" sz="2400" b="1" cap="small" dirty="0">
              <a:solidFill>
                <a:srgbClr val="FFFFFF"/>
              </a:solidFill>
            </a:endParaRPr>
          </a:p>
        </p:txBody>
      </p:sp>
      <p:sp>
        <p:nvSpPr>
          <p:cNvPr id="3" name="Rectangle 2"/>
          <p:cNvSpPr/>
          <p:nvPr/>
        </p:nvSpPr>
        <p:spPr>
          <a:xfrm>
            <a:off x="607774" y="1825596"/>
            <a:ext cx="8229600" cy="3539430"/>
          </a:xfrm>
          <a:prstGeom prst="rect">
            <a:avLst/>
          </a:prstGeom>
        </p:spPr>
        <p:txBody>
          <a:bodyPr wrap="square">
            <a:spAutoFit/>
          </a:bodyPr>
          <a:lstStyle/>
          <a:p>
            <a:pPr marL="285750" indent="-285750">
              <a:buFont typeface="Arial" panose="020B0604020202020204" pitchFamily="34" charset="0"/>
              <a:buChar char="•"/>
            </a:pPr>
            <a:r>
              <a:rPr lang="fr-FR" sz="2800" dirty="0">
                <a:solidFill>
                  <a:schemeClr val="accent1">
                    <a:lumMod val="50000"/>
                  </a:schemeClr>
                </a:solidFill>
              </a:rPr>
              <a:t>Présentation et attentes des participants</a:t>
            </a:r>
          </a:p>
          <a:p>
            <a:pPr marL="285750" indent="-285750">
              <a:buFont typeface="Arial" panose="020B0604020202020204" pitchFamily="34" charset="0"/>
              <a:buChar char="•"/>
            </a:pPr>
            <a:r>
              <a:rPr lang="fr-FR" sz="2800" dirty="0">
                <a:solidFill>
                  <a:schemeClr val="accent6">
                    <a:lumMod val="75000"/>
                  </a:schemeClr>
                </a:solidFill>
              </a:rPr>
              <a:t>Objectifs de la formation</a:t>
            </a:r>
          </a:p>
          <a:p>
            <a:pPr marL="285750" indent="-285750">
              <a:buFont typeface="Arial" panose="020B0604020202020204" pitchFamily="34" charset="0"/>
              <a:buChar char="•"/>
            </a:pPr>
            <a:r>
              <a:rPr lang="fr-FR" sz="2800" dirty="0">
                <a:solidFill>
                  <a:schemeClr val="accent2">
                    <a:lumMod val="50000"/>
                  </a:schemeClr>
                </a:solidFill>
              </a:rPr>
              <a:t>Méthodologie et matériels de formation</a:t>
            </a:r>
          </a:p>
          <a:p>
            <a:pPr marL="285750" indent="-285750">
              <a:buFont typeface="Arial" panose="020B0604020202020204" pitchFamily="34" charset="0"/>
              <a:buChar char="•"/>
            </a:pPr>
            <a:r>
              <a:rPr lang="fr-FR" sz="2800" dirty="0">
                <a:solidFill>
                  <a:schemeClr val="accent5">
                    <a:lumMod val="50000"/>
                  </a:schemeClr>
                </a:solidFill>
              </a:rPr>
              <a:t>Contenu et agenda de la formation</a:t>
            </a:r>
          </a:p>
          <a:p>
            <a:pPr marL="285750" indent="-285750">
              <a:buFont typeface="Arial" panose="020B0604020202020204" pitchFamily="34" charset="0"/>
              <a:buChar char="•"/>
            </a:pPr>
            <a:r>
              <a:rPr lang="fr-FR" sz="2800" dirty="0">
                <a:solidFill>
                  <a:schemeClr val="tx1">
                    <a:lumMod val="75000"/>
                  </a:schemeClr>
                </a:solidFill>
              </a:rPr>
              <a:t>Questions pratiques, administratives et logistiques</a:t>
            </a:r>
          </a:p>
          <a:p>
            <a:pPr marL="285750" indent="-285750">
              <a:buFont typeface="Arial" panose="020B0604020202020204" pitchFamily="34" charset="0"/>
              <a:buChar char="•"/>
            </a:pPr>
            <a:r>
              <a:rPr lang="fr-FR" sz="2800" dirty="0">
                <a:solidFill>
                  <a:schemeClr val="accent1">
                    <a:lumMod val="50000"/>
                  </a:schemeClr>
                </a:solidFill>
              </a:rPr>
              <a:t>Présentations des mécanismes d’évaluation / appréciation de la formation</a:t>
            </a:r>
          </a:p>
        </p:txBody>
      </p:sp>
    </p:spTree>
    <p:extLst>
      <p:ext uri="{BB962C8B-B14F-4D97-AF65-F5344CB8AC3E}">
        <p14:creationId xmlns:p14="http://schemas.microsoft.com/office/powerpoint/2010/main" val="251852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heckerboard(across)">
                                      <p:cBhvr>
                                        <p:cTn id="19" dur="500"/>
                                        <p:tgtEl>
                                          <p:spTgt spid="3">
                                            <p:txEl>
                                              <p:pRg st="1" end="1"/>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heckerboard(across)">
                                      <p:cBhvr>
                                        <p:cTn id="23" dur="500"/>
                                        <p:tgtEl>
                                          <p:spTgt spid="3">
                                            <p:txEl>
                                              <p:pRg st="2" end="2"/>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heckerboard(across)">
                                      <p:cBhvr>
                                        <p:cTn id="31" dur="500"/>
                                        <p:tgtEl>
                                          <p:spTgt spid="3">
                                            <p:txEl>
                                              <p:pRg st="4" end="4"/>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heckerboard(across)">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3</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3</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Formation PNIN</a:t>
            </a:r>
            <a:endParaRPr lang="fr-FR" sz="2400" b="1" cap="small" dirty="0">
              <a:solidFill>
                <a:srgbClr val="FFFFFF"/>
              </a:solidFill>
            </a:endParaRPr>
          </a:p>
        </p:txBody>
      </p:sp>
      <p:sp>
        <p:nvSpPr>
          <p:cNvPr id="11" name="Rectangle 3"/>
          <p:cNvSpPr>
            <a:spLocks noGrp="1"/>
          </p:cNvSpPr>
          <p:nvPr>
            <p:ph idx="1"/>
          </p:nvPr>
        </p:nvSpPr>
        <p:spPr>
          <a:xfrm>
            <a:off x="628650" y="1332296"/>
            <a:ext cx="7886700" cy="4603553"/>
          </a:xfrm>
        </p:spPr>
        <p:txBody>
          <a:bodyPr>
            <a:noAutofit/>
          </a:bodyPr>
          <a:lstStyle/>
          <a:p>
            <a:pPr eaLnBrk="1" hangingPunct="1"/>
            <a:r>
              <a:rPr lang="fr-FR" sz="2200" b="1" dirty="0" smtClean="0">
                <a:solidFill>
                  <a:schemeClr val="accent6">
                    <a:lumMod val="50000"/>
                  </a:schemeClr>
                </a:solidFill>
              </a:rPr>
              <a:t>Organisateurs Equipe PNIN</a:t>
            </a:r>
            <a:endParaRPr lang="fr-FR" sz="2200" b="1" dirty="0">
              <a:solidFill>
                <a:schemeClr val="accent6">
                  <a:lumMod val="50000"/>
                </a:schemeClr>
              </a:solidFill>
            </a:endParaRPr>
          </a:p>
          <a:p>
            <a:pPr lvl="1"/>
            <a:r>
              <a:rPr lang="fr-FR" sz="2200" b="1" dirty="0" smtClean="0">
                <a:solidFill>
                  <a:schemeClr val="accent1">
                    <a:lumMod val="50000"/>
                  </a:schemeClr>
                </a:solidFill>
              </a:rPr>
              <a:t>Haut </a:t>
            </a:r>
            <a:r>
              <a:rPr lang="fr-FR" sz="2200" b="1" dirty="0">
                <a:solidFill>
                  <a:schemeClr val="accent1">
                    <a:lumMod val="50000"/>
                  </a:schemeClr>
                </a:solidFill>
              </a:rPr>
              <a:t>Commissariat a l’Initiative 3 N (les Nigériens Nourrissent les Nigériens) </a:t>
            </a:r>
          </a:p>
          <a:p>
            <a:pPr lvl="1"/>
            <a:r>
              <a:rPr lang="fr-FR" sz="2200" b="1" dirty="0">
                <a:solidFill>
                  <a:schemeClr val="accent1">
                    <a:lumMod val="75000"/>
                  </a:schemeClr>
                </a:solidFill>
              </a:rPr>
              <a:t>Institut National de la </a:t>
            </a:r>
            <a:r>
              <a:rPr lang="fr-FR" sz="2200" b="1" dirty="0" smtClean="0">
                <a:solidFill>
                  <a:schemeClr val="accent1">
                    <a:lumMod val="75000"/>
                  </a:schemeClr>
                </a:solidFill>
              </a:rPr>
              <a:t>Statistique</a:t>
            </a:r>
            <a:endParaRPr lang="fr-FR" sz="2200" b="1" dirty="0">
              <a:solidFill>
                <a:schemeClr val="accent1">
                  <a:lumMod val="75000"/>
                </a:schemeClr>
              </a:solidFill>
            </a:endParaRPr>
          </a:p>
          <a:p>
            <a:pPr eaLnBrk="1" hangingPunct="1"/>
            <a:endParaRPr lang="fr-FR" sz="2000" b="1" dirty="0"/>
          </a:p>
          <a:p>
            <a:pPr eaLnBrk="1" hangingPunct="1"/>
            <a:r>
              <a:rPr lang="fr-FR" sz="2200" b="1" dirty="0" smtClean="0">
                <a:solidFill>
                  <a:schemeClr val="accent6">
                    <a:lumMod val="50000"/>
                  </a:schemeClr>
                </a:solidFill>
              </a:rPr>
              <a:t>Facilitateurs</a:t>
            </a:r>
            <a:endParaRPr lang="fr-FR" sz="2200" b="1" dirty="0">
              <a:solidFill>
                <a:schemeClr val="accent6">
                  <a:lumMod val="50000"/>
                </a:schemeClr>
              </a:solidFill>
            </a:endParaRPr>
          </a:p>
          <a:p>
            <a:pPr lvl="1"/>
            <a:r>
              <a:rPr lang="fr-FR" sz="2200" b="1" dirty="0" smtClean="0">
                <a:solidFill>
                  <a:schemeClr val="tx1">
                    <a:lumMod val="75000"/>
                  </a:schemeClr>
                </a:solidFill>
              </a:rPr>
              <a:t>Nom et rôles</a:t>
            </a:r>
          </a:p>
          <a:p>
            <a:pPr marL="457200" lvl="1" indent="0">
              <a:buNone/>
            </a:pPr>
            <a:r>
              <a:rPr lang="fr-FR" sz="1800" i="1" dirty="0" smtClean="0">
                <a:solidFill>
                  <a:schemeClr val="tx1">
                    <a:lumMod val="75000"/>
                  </a:schemeClr>
                </a:solidFill>
              </a:rPr>
              <a:t>Les </a:t>
            </a:r>
            <a:r>
              <a:rPr lang="fr-FR" sz="1800" i="1" dirty="0">
                <a:solidFill>
                  <a:schemeClr val="tx1">
                    <a:lumMod val="75000"/>
                  </a:schemeClr>
                </a:solidFill>
              </a:rPr>
              <a:t>Facilitateurs </a:t>
            </a:r>
            <a:r>
              <a:rPr lang="fr-FR" sz="1800" i="1" dirty="0" smtClean="0">
                <a:solidFill>
                  <a:schemeClr val="tx1">
                    <a:lumMod val="75000"/>
                  </a:schemeClr>
                </a:solidFill>
              </a:rPr>
              <a:t>ont été sélectionnés </a:t>
            </a:r>
            <a:r>
              <a:rPr lang="fr-FR" sz="1800" i="1" dirty="0">
                <a:solidFill>
                  <a:schemeClr val="tx1">
                    <a:lumMod val="75000"/>
                  </a:schemeClr>
                </a:solidFill>
              </a:rPr>
              <a:t>par </a:t>
            </a:r>
            <a:r>
              <a:rPr lang="fr-FR" sz="1800" i="1" dirty="0" smtClean="0">
                <a:solidFill>
                  <a:schemeClr val="tx1">
                    <a:lumMod val="75000"/>
                  </a:schemeClr>
                </a:solidFill>
              </a:rPr>
              <a:t>le HC3N </a:t>
            </a:r>
            <a:r>
              <a:rPr lang="fr-FR" sz="1800" i="1" dirty="0">
                <a:solidFill>
                  <a:schemeClr val="tx1">
                    <a:lumMod val="75000"/>
                  </a:schemeClr>
                </a:solidFill>
              </a:rPr>
              <a:t>et </a:t>
            </a:r>
            <a:r>
              <a:rPr lang="fr-FR" sz="1800" i="1" dirty="0" smtClean="0">
                <a:solidFill>
                  <a:schemeClr val="tx1">
                    <a:lumMod val="75000"/>
                  </a:schemeClr>
                </a:solidFill>
              </a:rPr>
              <a:t>la PNIN </a:t>
            </a:r>
            <a:r>
              <a:rPr lang="fr-FR" sz="1800" i="1" dirty="0">
                <a:solidFill>
                  <a:schemeClr val="tx1">
                    <a:lumMod val="75000"/>
                  </a:schemeClr>
                </a:solidFill>
              </a:rPr>
              <a:t>parmi ceux </a:t>
            </a:r>
            <a:r>
              <a:rPr lang="fr-FR" sz="1800" i="1" dirty="0" smtClean="0">
                <a:solidFill>
                  <a:schemeClr val="tx1">
                    <a:lumMod val="75000"/>
                  </a:schemeClr>
                </a:solidFill>
              </a:rPr>
              <a:t>ayant achevés </a:t>
            </a:r>
            <a:r>
              <a:rPr lang="fr-FR" sz="1800" i="1" dirty="0">
                <a:solidFill>
                  <a:schemeClr val="tx1">
                    <a:lumMod val="75000"/>
                  </a:schemeClr>
                </a:solidFill>
              </a:rPr>
              <a:t>la formation des formateurs </a:t>
            </a:r>
            <a:endParaRPr lang="fr-FR" sz="1800" i="1" dirty="0" smtClean="0">
              <a:solidFill>
                <a:schemeClr val="tx1">
                  <a:lumMod val="75000"/>
                </a:schemeClr>
              </a:solidFill>
            </a:endParaRPr>
          </a:p>
          <a:p>
            <a:pPr lvl="1"/>
            <a:endParaRPr lang="fr-FR" sz="2000" b="1" dirty="0">
              <a:solidFill>
                <a:schemeClr val="tx1">
                  <a:lumMod val="75000"/>
                </a:schemeClr>
              </a:solidFill>
            </a:endParaRPr>
          </a:p>
          <a:p>
            <a:pPr marL="342900" lvl="1" indent="-342900">
              <a:buFont typeface="Arial" panose="020B0604020202020204" pitchFamily="34" charset="0"/>
              <a:buChar char="•"/>
            </a:pPr>
            <a:r>
              <a:rPr lang="fr-FR" sz="2200" b="1" dirty="0" smtClean="0">
                <a:solidFill>
                  <a:schemeClr val="accent6">
                    <a:lumMod val="50000"/>
                  </a:schemeClr>
                </a:solidFill>
              </a:rPr>
              <a:t>Financement </a:t>
            </a:r>
            <a:endParaRPr lang="fr-FR" sz="2200" b="1" dirty="0">
              <a:solidFill>
                <a:schemeClr val="accent6">
                  <a:lumMod val="50000"/>
                </a:schemeClr>
              </a:solidFill>
            </a:endParaRPr>
          </a:p>
          <a:p>
            <a:pPr lvl="1"/>
            <a:r>
              <a:rPr lang="fr-FR" sz="2200" b="1" dirty="0">
                <a:solidFill>
                  <a:schemeClr val="accent2">
                    <a:lumMod val="50000"/>
                  </a:schemeClr>
                </a:solidFill>
              </a:rPr>
              <a:t>Union </a:t>
            </a:r>
            <a:r>
              <a:rPr lang="fr-FR" sz="2200" b="1" dirty="0" smtClean="0">
                <a:solidFill>
                  <a:schemeClr val="accent2">
                    <a:lumMod val="50000"/>
                  </a:schemeClr>
                </a:solidFill>
              </a:rPr>
              <a:t>Européenne</a:t>
            </a:r>
            <a:endParaRPr lang="fr-FR" sz="2200" b="1" dirty="0">
              <a:solidFill>
                <a:srgbClr val="FF0000"/>
              </a:solidFill>
            </a:endParaRPr>
          </a:p>
        </p:txBody>
      </p:sp>
    </p:spTree>
    <p:extLst>
      <p:ext uri="{BB962C8B-B14F-4D97-AF65-F5344CB8AC3E}">
        <p14:creationId xmlns:p14="http://schemas.microsoft.com/office/powerpoint/2010/main" val="19328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left)">
                                      <p:cBhvr>
                                        <p:cTn id="19" dur="500"/>
                                        <p:tgtEl>
                                          <p:spTgt spid="11">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left)">
                                      <p:cBhvr>
                                        <p:cTn id="23" dur="500"/>
                                        <p:tgtEl>
                                          <p:spTgt spid="11">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Effect transition="in" filter="wipe(left)">
                                      <p:cBhvr>
                                        <p:cTn id="31" dur="500"/>
                                        <p:tgtEl>
                                          <p:spTgt spid="11">
                                            <p:txEl>
                                              <p:pRg st="5" end="5"/>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animEffect transition="in" filter="wipe(left)">
                                      <p:cBhvr>
                                        <p:cTn id="39" dur="500"/>
                                        <p:tgtEl>
                                          <p:spTgt spid="11">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1">
                                            <p:txEl>
                                              <p:pRg st="9" end="9"/>
                                            </p:txEl>
                                          </p:spTgt>
                                        </p:tgtEl>
                                        <p:attrNameLst>
                                          <p:attrName>style.visibility</p:attrName>
                                        </p:attrNameLst>
                                      </p:cBhvr>
                                      <p:to>
                                        <p:strVal val="visible"/>
                                      </p:to>
                                    </p:set>
                                    <p:animEffect transition="in" filter="wipe(left)">
                                      <p:cBhvr>
                                        <p:cTn id="43"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4</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4</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Présentation</a:t>
            </a:r>
            <a:endParaRPr lang="fr-FR" sz="2400" b="1" cap="small" dirty="0">
              <a:solidFill>
                <a:srgbClr val="FFFFFF"/>
              </a:solidFill>
            </a:endParaRPr>
          </a:p>
        </p:txBody>
      </p:sp>
      <p:sp>
        <p:nvSpPr>
          <p:cNvPr id="10" name="Content Placeholder 2">
            <a:extLst>
              <a:ext uri="{FF2B5EF4-FFF2-40B4-BE49-F238E27FC236}">
                <a16:creationId xmlns:a16="http://schemas.microsoft.com/office/drawing/2014/main" xmlns="" id="{B0B5F986-66BB-CB4C-B28D-2FEF0CE63B0B}"/>
              </a:ext>
            </a:extLst>
          </p:cNvPr>
          <p:cNvSpPr>
            <a:spLocks noGrp="1"/>
          </p:cNvSpPr>
          <p:nvPr>
            <p:ph idx="1"/>
          </p:nvPr>
        </p:nvSpPr>
        <p:spPr>
          <a:xfrm>
            <a:off x="493824" y="1813793"/>
            <a:ext cx="8191500" cy="3546475"/>
          </a:xfrm>
        </p:spPr>
        <p:txBody>
          <a:bodyPr>
            <a:noAutofit/>
          </a:bodyPr>
          <a:lstStyle/>
          <a:p>
            <a:pPr marL="0" indent="0">
              <a:buNone/>
            </a:pPr>
            <a:r>
              <a:rPr lang="fr-FR" b="1" dirty="0" smtClean="0"/>
              <a:t>Tour de table</a:t>
            </a:r>
          </a:p>
          <a:p>
            <a:r>
              <a:rPr lang="fr-FR" dirty="0" smtClean="0">
                <a:solidFill>
                  <a:schemeClr val="accent1"/>
                </a:solidFill>
              </a:rPr>
              <a:t>Votre </a:t>
            </a:r>
            <a:r>
              <a:rPr lang="fr-FR" dirty="0">
                <a:solidFill>
                  <a:schemeClr val="accent1"/>
                </a:solidFill>
              </a:rPr>
              <a:t>nom</a:t>
            </a:r>
          </a:p>
          <a:p>
            <a:r>
              <a:rPr lang="fr-FR" dirty="0">
                <a:solidFill>
                  <a:schemeClr val="accent1">
                    <a:lumMod val="50000"/>
                  </a:schemeClr>
                </a:solidFill>
              </a:rPr>
              <a:t>Votre organisation / institution</a:t>
            </a:r>
          </a:p>
          <a:p>
            <a:r>
              <a:rPr lang="fr-FR" dirty="0">
                <a:solidFill>
                  <a:schemeClr val="accent6">
                    <a:lumMod val="50000"/>
                  </a:schemeClr>
                </a:solidFill>
              </a:rPr>
              <a:t>Votre fonction / rôle</a:t>
            </a:r>
          </a:p>
          <a:p>
            <a:r>
              <a:rPr lang="fr-FR" dirty="0" smtClean="0">
                <a:solidFill>
                  <a:schemeClr val="tx1">
                    <a:lumMod val="75000"/>
                  </a:schemeClr>
                </a:solidFill>
              </a:rPr>
              <a:t>….</a:t>
            </a:r>
          </a:p>
          <a:p>
            <a:r>
              <a:rPr lang="fr-FR" dirty="0" smtClean="0">
                <a:solidFill>
                  <a:schemeClr val="tx2">
                    <a:lumMod val="75000"/>
                  </a:schemeClr>
                </a:solidFill>
              </a:rPr>
              <a:t>En pourquoi pas une petite anecdote sur vous</a:t>
            </a:r>
            <a:endParaRPr lang="fr-FR" dirty="0">
              <a:solidFill>
                <a:schemeClr val="tx2">
                  <a:lumMod val="75000"/>
                </a:schemeClr>
              </a:solidFill>
            </a:endParaRPr>
          </a:p>
        </p:txBody>
      </p:sp>
    </p:spTree>
    <p:extLst>
      <p:ext uri="{BB962C8B-B14F-4D97-AF65-F5344CB8AC3E}">
        <p14:creationId xmlns:p14="http://schemas.microsoft.com/office/powerpoint/2010/main" val="15854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barn(inVertical)">
                                      <p:cBhvr>
                                        <p:cTn id="15" dur="500"/>
                                        <p:tgtEl>
                                          <p:spTgt spid="10">
                                            <p:txEl>
                                              <p:pRg st="0" end="0"/>
                                            </p:txEl>
                                          </p:spTgt>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barn(inVertical)">
                                      <p:cBhvr>
                                        <p:cTn id="19" dur="500"/>
                                        <p:tgtEl>
                                          <p:spTgt spid="10">
                                            <p:txEl>
                                              <p:pRg st="1" end="1"/>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barn(inVertical)">
                                      <p:cBhvr>
                                        <p:cTn id="23" dur="500"/>
                                        <p:tgtEl>
                                          <p:spTgt spid="10">
                                            <p:txEl>
                                              <p:pRg st="2" end="2"/>
                                            </p:txEl>
                                          </p:spTgt>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barn(inVertical)">
                                      <p:cBhvr>
                                        <p:cTn id="27" dur="500"/>
                                        <p:tgtEl>
                                          <p:spTgt spid="10">
                                            <p:txEl>
                                              <p:pRg st="3" end="3"/>
                                            </p:txEl>
                                          </p:spTgt>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barn(inVertical)">
                                      <p:cBhvr>
                                        <p:cTn id="31" dur="500"/>
                                        <p:tgtEl>
                                          <p:spTgt spid="10">
                                            <p:txEl>
                                              <p:pRg st="4" end="4"/>
                                            </p:txEl>
                                          </p:spTgt>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0">
                                            <p:txEl>
                                              <p:pRg st="5" end="5"/>
                                            </p:txEl>
                                          </p:spTgt>
                                        </p:tgtEl>
                                        <p:attrNameLst>
                                          <p:attrName>style.visibility</p:attrName>
                                        </p:attrNameLst>
                                      </p:cBhvr>
                                      <p:to>
                                        <p:strVal val="visible"/>
                                      </p:to>
                                    </p:set>
                                    <p:animEffect transition="in" filter="barn(inVertical)">
                                      <p:cBhvr>
                                        <p:cTn id="3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5</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5</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Présentation</a:t>
            </a:r>
            <a:endParaRPr lang="fr-FR" sz="2400" b="1" cap="small" dirty="0">
              <a:solidFill>
                <a:srgbClr val="FFFFFF"/>
              </a:solidFill>
            </a:endParaRPr>
          </a:p>
        </p:txBody>
      </p:sp>
      <p:sp>
        <p:nvSpPr>
          <p:cNvPr id="10" name="Rectangle 2"/>
          <p:cNvSpPr>
            <a:spLocks noGrp="1"/>
          </p:cNvSpPr>
          <p:nvPr>
            <p:ph type="title"/>
          </p:nvPr>
        </p:nvSpPr>
        <p:spPr>
          <a:xfrm>
            <a:off x="628650" y="978694"/>
            <a:ext cx="7886700" cy="994172"/>
          </a:xfrm>
        </p:spPr>
        <p:txBody>
          <a:bodyPr/>
          <a:lstStyle/>
          <a:p>
            <a:r>
              <a:rPr lang="fr-FR" dirty="0"/>
              <a:t>Vos attentes pour cette formation</a:t>
            </a:r>
          </a:p>
        </p:txBody>
      </p:sp>
      <p:pic>
        <p:nvPicPr>
          <p:cNvPr id="11" name="Content Placeholder 3">
            <a:extLst>
              <a:ext uri="{FF2B5EF4-FFF2-40B4-BE49-F238E27FC236}">
                <a16:creationId xmlns:a16="http://schemas.microsoft.com/office/drawing/2014/main" xmlns="" id="{F9CF3C1A-434D-4044-A51B-21A648467F1D}"/>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t="38677"/>
          <a:stretch/>
        </p:blipFill>
        <p:spPr>
          <a:xfrm rot="510857">
            <a:off x="1369399" y="2478073"/>
            <a:ext cx="5733899" cy="2639039"/>
          </a:xfrm>
          <a:prstGeom prst="rect">
            <a:avLst/>
          </a:prstGeom>
        </p:spPr>
      </p:pic>
    </p:spTree>
    <p:extLst>
      <p:ext uri="{BB962C8B-B14F-4D97-AF65-F5344CB8AC3E}">
        <p14:creationId xmlns:p14="http://schemas.microsoft.com/office/powerpoint/2010/main" val="346942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6</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6</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Objectifs de la formation</a:t>
            </a:r>
            <a:endParaRPr lang="fr-FR" sz="2400" b="1" cap="small" dirty="0">
              <a:solidFill>
                <a:srgbClr val="FFFFFF"/>
              </a:solidFill>
            </a:endParaRPr>
          </a:p>
        </p:txBody>
      </p:sp>
      <p:sp>
        <p:nvSpPr>
          <p:cNvPr id="2" name="Rectangle 1"/>
          <p:cNvSpPr/>
          <p:nvPr/>
        </p:nvSpPr>
        <p:spPr>
          <a:xfrm>
            <a:off x="325120" y="1558280"/>
            <a:ext cx="8473440" cy="4401205"/>
          </a:xfrm>
          <a:prstGeom prst="rect">
            <a:avLst/>
          </a:prstGeom>
        </p:spPr>
        <p:txBody>
          <a:bodyPr wrap="square">
            <a:spAutoFit/>
          </a:bodyPr>
          <a:lstStyle/>
          <a:p>
            <a:r>
              <a:rPr lang="fr-FR" sz="2800" dirty="0"/>
              <a:t>A la fin de la formation, </a:t>
            </a:r>
            <a:r>
              <a:rPr lang="fr-FR" sz="2800" dirty="0" smtClean="0"/>
              <a:t>vous devez être capable de</a:t>
            </a:r>
            <a:r>
              <a:rPr lang="fr-FR" sz="2800" dirty="0"/>
              <a:t>:</a:t>
            </a:r>
          </a:p>
          <a:p>
            <a:pPr marL="457200" indent="-457200">
              <a:buFont typeface="Arial" panose="020B0604020202020204" pitchFamily="34" charset="0"/>
              <a:buChar char="•"/>
            </a:pPr>
            <a:r>
              <a:rPr lang="fr-FR" sz="2800" dirty="0">
                <a:solidFill>
                  <a:schemeClr val="accent1">
                    <a:lumMod val="50000"/>
                  </a:schemeClr>
                </a:solidFill>
              </a:rPr>
              <a:t>Connaître et utiliser de façon appropriée les termes clés de la nutrition et de la </a:t>
            </a:r>
            <a:r>
              <a:rPr lang="fr-FR" sz="2800" dirty="0" smtClean="0">
                <a:solidFill>
                  <a:schemeClr val="accent1">
                    <a:lumMod val="50000"/>
                  </a:schemeClr>
                </a:solidFill>
              </a:rPr>
              <a:t>malnutrition;</a:t>
            </a:r>
            <a:r>
              <a:rPr lang="fr-FR" sz="2800" dirty="0" smtClean="0"/>
              <a:t> </a:t>
            </a:r>
            <a:endParaRPr lang="fr-FR" sz="2800" dirty="0"/>
          </a:p>
          <a:p>
            <a:pPr marL="457200" indent="-457200">
              <a:buFont typeface="Arial" panose="020B0604020202020204" pitchFamily="34" charset="0"/>
              <a:buChar char="•"/>
            </a:pPr>
            <a:r>
              <a:rPr lang="fr-FR" sz="2800" dirty="0">
                <a:solidFill>
                  <a:schemeClr val="accent6">
                    <a:lumMod val="50000"/>
                  </a:schemeClr>
                </a:solidFill>
              </a:rPr>
              <a:t>Comprendre les principales stratégies et interventions de lutte contre la malnutrition, avec une perspective </a:t>
            </a:r>
            <a:r>
              <a:rPr lang="fr-FR" sz="2800" dirty="0" smtClean="0">
                <a:solidFill>
                  <a:schemeClr val="accent6">
                    <a:lumMod val="50000"/>
                  </a:schemeClr>
                </a:solidFill>
              </a:rPr>
              <a:t>multisectorielle;</a:t>
            </a:r>
            <a:endParaRPr lang="fr-FR" sz="2800" dirty="0">
              <a:solidFill>
                <a:schemeClr val="accent6">
                  <a:lumMod val="50000"/>
                </a:schemeClr>
              </a:solidFill>
            </a:endParaRPr>
          </a:p>
          <a:p>
            <a:pPr marL="457200" indent="-457200">
              <a:buFont typeface="Arial" panose="020B0604020202020204" pitchFamily="34" charset="0"/>
              <a:buChar char="•"/>
            </a:pPr>
            <a:r>
              <a:rPr lang="fr-FR" sz="2800" dirty="0">
                <a:solidFill>
                  <a:schemeClr val="accent1">
                    <a:lumMod val="75000"/>
                  </a:schemeClr>
                </a:solidFill>
              </a:rPr>
              <a:t>Être familier avec les composantes d’un système d’information pour la nutrition et leurs applications pratiques.</a:t>
            </a:r>
          </a:p>
        </p:txBody>
      </p:sp>
    </p:spTree>
    <p:extLst>
      <p:ext uri="{BB962C8B-B14F-4D97-AF65-F5344CB8AC3E}">
        <p14:creationId xmlns:p14="http://schemas.microsoft.com/office/powerpoint/2010/main" val="8365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7</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7</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Méthodologie de la formation</a:t>
            </a:r>
            <a:endParaRPr lang="fr-FR" sz="2400" b="1" cap="small" dirty="0">
              <a:solidFill>
                <a:srgbClr val="FFFFFF"/>
              </a:solidFill>
            </a:endParaRPr>
          </a:p>
        </p:txBody>
      </p:sp>
      <p:sp>
        <p:nvSpPr>
          <p:cNvPr id="2" name="Rectangle 1"/>
          <p:cNvSpPr/>
          <p:nvPr/>
        </p:nvSpPr>
        <p:spPr>
          <a:xfrm>
            <a:off x="225700" y="1299892"/>
            <a:ext cx="8784156" cy="3108543"/>
          </a:xfrm>
          <a:prstGeom prst="rect">
            <a:avLst/>
          </a:prstGeom>
        </p:spPr>
        <p:txBody>
          <a:bodyPr wrap="square">
            <a:spAutoFit/>
          </a:bodyPr>
          <a:lstStyle/>
          <a:p>
            <a:r>
              <a:rPr lang="fr-FR" sz="2800" b="1" dirty="0" smtClean="0"/>
              <a:t>9</a:t>
            </a:r>
            <a:r>
              <a:rPr lang="fr-FR" sz="2800" b="1" dirty="0"/>
              <a:t> </a:t>
            </a:r>
            <a:r>
              <a:rPr lang="fr-FR" sz="2800" b="1" dirty="0" smtClean="0"/>
              <a:t>modules </a:t>
            </a:r>
            <a:r>
              <a:rPr lang="fr-FR" sz="2800" b="1" dirty="0"/>
              <a:t>axés </a:t>
            </a:r>
            <a:r>
              <a:rPr lang="fr-FR" sz="2800" b="1" dirty="0" smtClean="0"/>
              <a:t>sur 3</a:t>
            </a:r>
            <a:r>
              <a:rPr lang="fr-FR" sz="2800" b="1" dirty="0"/>
              <a:t> grands </a:t>
            </a:r>
            <a:r>
              <a:rPr lang="fr-FR" sz="2800" b="1" dirty="0" smtClean="0"/>
              <a:t>thèmes :</a:t>
            </a:r>
            <a:endParaRPr lang="fr-FR" sz="2800" b="1" dirty="0"/>
          </a:p>
          <a:p>
            <a:pPr marL="457200" lvl="0" indent="-457200" eaLnBrk="0" hangingPunct="0">
              <a:buFont typeface="+mj-lt"/>
              <a:buAutoNum type="arabicPeriod"/>
            </a:pPr>
            <a:r>
              <a:rPr lang="fr-FR" sz="2800" b="1" dirty="0">
                <a:solidFill>
                  <a:schemeClr val="tx2">
                    <a:lumMod val="50000"/>
                  </a:schemeClr>
                </a:solidFill>
              </a:rPr>
              <a:t>Connaissances de base en nutrition et </a:t>
            </a:r>
            <a:r>
              <a:rPr lang="fr-FR" sz="2800" b="1" dirty="0" smtClean="0">
                <a:solidFill>
                  <a:schemeClr val="tx2">
                    <a:lumMod val="50000"/>
                  </a:schemeClr>
                </a:solidFill>
              </a:rPr>
              <a:t>malnutrition</a:t>
            </a:r>
            <a:endParaRPr lang="fr-FR" sz="2800" b="1" dirty="0">
              <a:solidFill>
                <a:schemeClr val="tx2">
                  <a:lumMod val="50000"/>
                </a:schemeClr>
              </a:solidFill>
            </a:endParaRPr>
          </a:p>
          <a:p>
            <a:pPr marL="457200" lvl="0" indent="-457200" eaLnBrk="0" hangingPunct="0">
              <a:buFont typeface="+mj-lt"/>
              <a:buAutoNum type="arabicPeriod"/>
            </a:pPr>
            <a:r>
              <a:rPr lang="fr-FR" sz="2800" b="1" dirty="0">
                <a:solidFill>
                  <a:schemeClr val="accent1">
                    <a:lumMod val="50000"/>
                  </a:schemeClr>
                </a:solidFill>
              </a:rPr>
              <a:t>Interventions de lutte contre la malnutrition, la </a:t>
            </a:r>
            <a:r>
              <a:rPr lang="fr-FR" sz="2800" b="1" dirty="0" err="1" smtClean="0">
                <a:solidFill>
                  <a:schemeClr val="accent1">
                    <a:lumMod val="50000"/>
                  </a:schemeClr>
                </a:solidFill>
              </a:rPr>
              <a:t>multisectorialité</a:t>
            </a:r>
            <a:endParaRPr lang="fr-FR" sz="2800" b="1" dirty="0">
              <a:solidFill>
                <a:schemeClr val="accent1">
                  <a:lumMod val="50000"/>
                </a:schemeClr>
              </a:solidFill>
            </a:endParaRPr>
          </a:p>
          <a:p>
            <a:pPr marL="457200" lvl="0" indent="-457200" eaLnBrk="0" hangingPunct="0">
              <a:buFont typeface="+mj-lt"/>
              <a:buAutoNum type="arabicPeriod"/>
            </a:pPr>
            <a:r>
              <a:rPr lang="fr-FR" sz="2800" b="1" dirty="0">
                <a:solidFill>
                  <a:schemeClr val="accent2">
                    <a:lumMod val="50000"/>
                  </a:schemeClr>
                </a:solidFill>
              </a:rPr>
              <a:t>Systèmes d’information pour la nutrition et cadre institutionnel pour la nutrition au </a:t>
            </a:r>
            <a:r>
              <a:rPr lang="fr-FR" sz="2800" b="1" dirty="0" smtClean="0">
                <a:solidFill>
                  <a:schemeClr val="accent2">
                    <a:lumMod val="50000"/>
                  </a:schemeClr>
                </a:solidFill>
              </a:rPr>
              <a:t>Niger</a:t>
            </a:r>
            <a:endParaRPr lang="fr-FR" sz="2800" b="1" dirty="0">
              <a:solidFill>
                <a:schemeClr val="accent2">
                  <a:lumMod val="50000"/>
                </a:schemeClr>
              </a:solidFill>
            </a:endParaRPr>
          </a:p>
        </p:txBody>
      </p:sp>
      <p:sp>
        <p:nvSpPr>
          <p:cNvPr id="3" name="Rectangle 2"/>
          <p:cNvSpPr/>
          <p:nvPr/>
        </p:nvSpPr>
        <p:spPr>
          <a:xfrm>
            <a:off x="2391508" y="4770994"/>
            <a:ext cx="6618348" cy="1384995"/>
          </a:xfrm>
          <a:prstGeom prst="rect">
            <a:avLst/>
          </a:prstGeom>
        </p:spPr>
        <p:txBody>
          <a:bodyPr wrap="square">
            <a:spAutoFit/>
          </a:bodyPr>
          <a:lstStyle/>
          <a:p>
            <a:pPr eaLnBrk="0" hangingPunct="0"/>
            <a:r>
              <a:rPr lang="fr-FR" sz="2800" b="1" dirty="0" smtClean="0">
                <a:solidFill>
                  <a:schemeClr val="accent6">
                    <a:lumMod val="50000"/>
                  </a:schemeClr>
                </a:solidFill>
              </a:rPr>
              <a:t>Plusieurs supports</a:t>
            </a:r>
            <a:r>
              <a:rPr lang="fr-FR" sz="2800" b="1" dirty="0">
                <a:solidFill>
                  <a:schemeClr val="accent6">
                    <a:lumMod val="50000"/>
                  </a:schemeClr>
                </a:solidFill>
              </a:rPr>
              <a:t> :</a:t>
            </a:r>
          </a:p>
          <a:p>
            <a:pPr marL="171450" lvl="0" indent="-171450" eaLnBrk="0" hangingPunct="0">
              <a:buFont typeface="Arial" panose="020B0604020202020204" pitchFamily="34" charset="0"/>
              <a:buChar char="•"/>
            </a:pPr>
            <a:r>
              <a:rPr lang="fr-FR" sz="2800" b="1" dirty="0">
                <a:solidFill>
                  <a:schemeClr val="accent5">
                    <a:lumMod val="50000"/>
                  </a:schemeClr>
                </a:solidFill>
              </a:rPr>
              <a:t>Présentation </a:t>
            </a:r>
            <a:r>
              <a:rPr lang="fr-FR" sz="2800" b="1" dirty="0" smtClean="0">
                <a:solidFill>
                  <a:schemeClr val="accent5">
                    <a:lumMod val="50000"/>
                  </a:schemeClr>
                </a:solidFill>
              </a:rPr>
              <a:t>PPT</a:t>
            </a:r>
            <a:endParaRPr lang="fr-FR" sz="2800" b="1" dirty="0">
              <a:solidFill>
                <a:schemeClr val="accent5">
                  <a:lumMod val="50000"/>
                </a:schemeClr>
              </a:solidFill>
            </a:endParaRPr>
          </a:p>
          <a:p>
            <a:pPr marL="171450" lvl="0" indent="-171450" eaLnBrk="0" hangingPunct="0">
              <a:buFont typeface="Arial" panose="020B0604020202020204" pitchFamily="34" charset="0"/>
              <a:buChar char="•"/>
            </a:pPr>
            <a:r>
              <a:rPr lang="fr-FR" sz="2800" b="1" dirty="0">
                <a:solidFill>
                  <a:schemeClr val="accent2">
                    <a:lumMod val="50000"/>
                  </a:schemeClr>
                </a:solidFill>
              </a:rPr>
              <a:t>Exercices (différents types</a:t>
            </a:r>
            <a:r>
              <a:rPr lang="fr-FR" sz="2800" b="1" dirty="0" smtClean="0">
                <a:solidFill>
                  <a:schemeClr val="accent2">
                    <a:lumMod val="50000"/>
                  </a:schemeClr>
                </a:solidFill>
              </a:rPr>
              <a:t>)</a:t>
            </a:r>
            <a:endParaRPr lang="fr-FR" sz="2800" b="1" dirty="0">
              <a:solidFill>
                <a:schemeClr val="accent2">
                  <a:lumMod val="50000"/>
                </a:schemeClr>
              </a:solidFill>
            </a:endParaRPr>
          </a:p>
        </p:txBody>
      </p:sp>
      <p:pic>
        <p:nvPicPr>
          <p:cNvPr id="2050" name="Imag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99" y="5023726"/>
            <a:ext cx="1491137" cy="87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05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left)">
                                      <p:cBhvr>
                                        <p:cTn id="15" dur="500"/>
                                        <p:tgtEl>
                                          <p:spTgt spid="2">
                                            <p:txEl>
                                              <p:pRg st="0" end="0"/>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500"/>
                                        <p:tgtEl>
                                          <p:spTgt spid="2">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left)">
                                      <p:cBhvr>
                                        <p:cTn id="23" dur="500"/>
                                        <p:tgtEl>
                                          <p:spTgt spid="2">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barn(inVertical)">
                                      <p:cBhvr>
                                        <p:cTn id="31" dur="500"/>
                                        <p:tgtEl>
                                          <p:spTgt spid="2050"/>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5" dur="500"/>
                                        <p:tgtEl>
                                          <p:spTgt spid="3">
                                            <p:txEl>
                                              <p:pRg st="0" end="0"/>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9" dur="500"/>
                                        <p:tgtEl>
                                          <p:spTgt spid="3">
                                            <p:txEl>
                                              <p:pRg st="1" end="1"/>
                                            </p:txEl>
                                          </p:spTgt>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8</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8</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Agenda de la formation</a:t>
            </a:r>
            <a:endParaRPr lang="fr-FR" sz="2400" b="1" cap="small" dirty="0">
              <a:solidFill>
                <a:srgbClr val="FFFFFF"/>
              </a:solidFill>
            </a:endParaRPr>
          </a:p>
        </p:txBody>
      </p:sp>
      <p:pic>
        <p:nvPicPr>
          <p:cNvPr id="2" name="Image 1"/>
          <p:cNvPicPr>
            <a:picLocks noChangeAspect="1"/>
          </p:cNvPicPr>
          <p:nvPr/>
        </p:nvPicPr>
        <p:blipFill rotWithShape="1">
          <a:blip r:embed="rId5"/>
          <a:srcRect l="115" t="-1797" r="19842" b="5931"/>
          <a:stretch/>
        </p:blipFill>
        <p:spPr>
          <a:xfrm>
            <a:off x="308801" y="1361439"/>
            <a:ext cx="8512259" cy="4712403"/>
          </a:xfrm>
          <a:prstGeom prst="rect">
            <a:avLst/>
          </a:prstGeom>
        </p:spPr>
      </p:pic>
    </p:spTree>
    <p:extLst>
      <p:ext uri="{BB962C8B-B14F-4D97-AF65-F5344CB8AC3E}">
        <p14:creationId xmlns:p14="http://schemas.microsoft.com/office/powerpoint/2010/main" val="155028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9</a:t>
            </a:fld>
            <a:endParaRPr lang="fr-FR">
              <a:solidFill>
                <a:srgbClr val="FFFFFF"/>
              </a:solidFill>
            </a:endParaRPr>
          </a:p>
        </p:txBody>
      </p:sp>
      <p:sp>
        <p:nvSpPr>
          <p:cNvPr id="7" name="Espace réservé du numéro de diapositive 3">
            <a:extLst>
              <a:ext uri="{FF2B5EF4-FFF2-40B4-BE49-F238E27FC236}">
                <a16:creationId xmlns=""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9</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defTabSz="363538">
              <a:tabLst>
                <a:tab pos="903288" algn="l"/>
                <a:tab pos="1077913" algn="l"/>
              </a:tabLst>
            </a:pPr>
            <a:r>
              <a:rPr lang="fr-FR" sz="2400" b="1" cap="small" dirty="0" smtClean="0">
                <a:solidFill>
                  <a:srgbClr val="FFFFFF"/>
                </a:solidFill>
              </a:rPr>
              <a:t>Evaluation de la formation</a:t>
            </a:r>
            <a:endParaRPr lang="fr-FR" sz="2400" b="1" cap="small" dirty="0">
              <a:solidFill>
                <a:srgbClr val="FFFFFF"/>
              </a:solidFill>
            </a:endParaRPr>
          </a:p>
        </p:txBody>
      </p:sp>
      <p:sp>
        <p:nvSpPr>
          <p:cNvPr id="2" name="Rectangle 1"/>
          <p:cNvSpPr/>
          <p:nvPr/>
        </p:nvSpPr>
        <p:spPr>
          <a:xfrm>
            <a:off x="-1" y="4102976"/>
            <a:ext cx="8911137" cy="2246769"/>
          </a:xfrm>
          <a:prstGeom prst="rect">
            <a:avLst/>
          </a:prstGeom>
        </p:spPr>
        <p:txBody>
          <a:bodyPr wrap="square">
            <a:spAutoFit/>
          </a:bodyPr>
          <a:lstStyle/>
          <a:p>
            <a:r>
              <a:rPr lang="fr-FR" sz="2000" b="1" dirty="0" smtClean="0"/>
              <a:t>Mesurer entre autres : </a:t>
            </a:r>
          </a:p>
          <a:p>
            <a:pPr marL="742950" lvl="1" indent="-285750">
              <a:buFont typeface="Arial" panose="020B0604020202020204" pitchFamily="34" charset="0"/>
              <a:buChar char="•"/>
            </a:pPr>
            <a:r>
              <a:rPr lang="fr-FR" sz="2000" b="1" dirty="0" smtClean="0">
                <a:solidFill>
                  <a:schemeClr val="accent1">
                    <a:lumMod val="50000"/>
                  </a:schemeClr>
                </a:solidFill>
              </a:rPr>
              <a:t>Si les attentes en matière de formation ont été satisfaites ; </a:t>
            </a:r>
          </a:p>
          <a:p>
            <a:pPr marL="742950" lvl="1" indent="-285750">
              <a:buFont typeface="Arial" panose="020B0604020202020204" pitchFamily="34" charset="0"/>
              <a:buChar char="•"/>
            </a:pPr>
            <a:r>
              <a:rPr lang="fr-FR" sz="2000" b="1" dirty="0">
                <a:solidFill>
                  <a:schemeClr val="accent2">
                    <a:lumMod val="50000"/>
                  </a:schemeClr>
                </a:solidFill>
              </a:rPr>
              <a:t>L</a:t>
            </a:r>
            <a:r>
              <a:rPr lang="fr-FR" sz="2000" b="1" dirty="0" smtClean="0">
                <a:solidFill>
                  <a:schemeClr val="accent2">
                    <a:lumMod val="50000"/>
                  </a:schemeClr>
                </a:solidFill>
              </a:rPr>
              <a:t>a pertinence du contenu de la formation par rapport aux responsabilités des participants ; </a:t>
            </a:r>
          </a:p>
          <a:p>
            <a:pPr marL="742950" lvl="1" indent="-285750">
              <a:buFont typeface="Arial" panose="020B0604020202020204" pitchFamily="34" charset="0"/>
              <a:buChar char="•"/>
            </a:pPr>
            <a:r>
              <a:rPr lang="fr-FR" sz="2000" b="1" dirty="0">
                <a:solidFill>
                  <a:schemeClr val="tx1">
                    <a:lumMod val="75000"/>
                  </a:schemeClr>
                </a:solidFill>
              </a:rPr>
              <a:t>L</a:t>
            </a:r>
            <a:r>
              <a:rPr lang="fr-FR" sz="2000" b="1" dirty="0" smtClean="0">
                <a:solidFill>
                  <a:schemeClr val="tx1">
                    <a:lumMod val="75000"/>
                  </a:schemeClr>
                </a:solidFill>
              </a:rPr>
              <a:t>a qualité des animateurs et du matériel ; </a:t>
            </a:r>
          </a:p>
          <a:p>
            <a:pPr marL="742950" lvl="1" indent="-285750">
              <a:buFont typeface="Arial" panose="020B0604020202020204" pitchFamily="34" charset="0"/>
              <a:buChar char="•"/>
            </a:pPr>
            <a:r>
              <a:rPr lang="fr-FR" sz="2000" b="1" dirty="0">
                <a:solidFill>
                  <a:schemeClr val="accent4">
                    <a:lumMod val="50000"/>
                  </a:schemeClr>
                </a:solidFill>
              </a:rPr>
              <a:t>D</a:t>
            </a:r>
            <a:r>
              <a:rPr lang="fr-FR" sz="2000" b="1" dirty="0" smtClean="0">
                <a:solidFill>
                  <a:schemeClr val="accent4">
                    <a:lumMod val="50000"/>
                  </a:schemeClr>
                </a:solidFill>
              </a:rPr>
              <a:t>es lacunes dans la formation en raison de sujets potentiellement manqués.</a:t>
            </a:r>
            <a:endParaRPr lang="x-none" sz="2000" b="1" dirty="0">
              <a:solidFill>
                <a:schemeClr val="accent4">
                  <a:lumMod val="50000"/>
                </a:schemeClr>
              </a:solidFill>
            </a:endParaRPr>
          </a:p>
        </p:txBody>
      </p:sp>
      <p:sp>
        <p:nvSpPr>
          <p:cNvPr id="3" name="Rectangle 2"/>
          <p:cNvSpPr/>
          <p:nvPr/>
        </p:nvSpPr>
        <p:spPr>
          <a:xfrm>
            <a:off x="0" y="1426662"/>
            <a:ext cx="3664786" cy="461665"/>
          </a:xfrm>
          <a:prstGeom prst="rect">
            <a:avLst/>
          </a:prstGeom>
        </p:spPr>
        <p:txBody>
          <a:bodyPr wrap="none">
            <a:spAutoFit/>
          </a:bodyPr>
          <a:lstStyle/>
          <a:p>
            <a:r>
              <a:rPr lang="fr-FR" sz="2400" b="1" dirty="0"/>
              <a:t>Chaque matin (J2 et J3)</a:t>
            </a:r>
          </a:p>
        </p:txBody>
      </p:sp>
      <p:sp>
        <p:nvSpPr>
          <p:cNvPr id="5" name="Flèche droite rayée 4"/>
          <p:cNvSpPr/>
          <p:nvPr/>
        </p:nvSpPr>
        <p:spPr>
          <a:xfrm>
            <a:off x="3797158" y="1518995"/>
            <a:ext cx="1013254" cy="3693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942784" y="1426662"/>
            <a:ext cx="3847528" cy="461665"/>
          </a:xfrm>
          <a:prstGeom prst="rect">
            <a:avLst/>
          </a:prstGeom>
        </p:spPr>
        <p:txBody>
          <a:bodyPr wrap="none">
            <a:spAutoFit/>
          </a:bodyPr>
          <a:lstStyle/>
          <a:p>
            <a:r>
              <a:rPr lang="fr-FR" sz="2400" b="1" dirty="0">
                <a:solidFill>
                  <a:schemeClr val="accent1">
                    <a:lumMod val="75000"/>
                  </a:schemeClr>
                </a:solidFill>
              </a:rPr>
              <a:t>« </a:t>
            </a:r>
            <a:r>
              <a:rPr lang="fr-FR" sz="2400" b="1" dirty="0" smtClean="0">
                <a:solidFill>
                  <a:schemeClr val="accent1">
                    <a:lumMod val="75000"/>
                  </a:schemeClr>
                </a:solidFill>
              </a:rPr>
              <a:t>Quiz-réveil</a:t>
            </a:r>
            <a:r>
              <a:rPr lang="fr-FR" sz="2400" b="1" dirty="0">
                <a:solidFill>
                  <a:schemeClr val="accent1">
                    <a:lumMod val="75000"/>
                  </a:schemeClr>
                </a:solidFill>
              </a:rPr>
              <a:t> </a:t>
            </a:r>
            <a:r>
              <a:rPr lang="fr-FR" sz="2400" b="1" dirty="0" smtClean="0">
                <a:solidFill>
                  <a:schemeClr val="accent1">
                    <a:lumMod val="75000"/>
                  </a:schemeClr>
                </a:solidFill>
              </a:rPr>
              <a:t>» (10 min.) </a:t>
            </a:r>
            <a:endParaRPr lang="fr-FR" sz="2400" dirty="0">
              <a:solidFill>
                <a:schemeClr val="accent1">
                  <a:lumMod val="75000"/>
                </a:schemeClr>
              </a:solidFill>
            </a:endParaRPr>
          </a:p>
        </p:txBody>
      </p:sp>
      <p:sp>
        <p:nvSpPr>
          <p:cNvPr id="8" name="Rectangle 7"/>
          <p:cNvSpPr/>
          <p:nvPr/>
        </p:nvSpPr>
        <p:spPr>
          <a:xfrm>
            <a:off x="-258017" y="2299540"/>
            <a:ext cx="9431911" cy="677108"/>
          </a:xfrm>
          <a:prstGeom prst="rect">
            <a:avLst/>
          </a:prstGeom>
        </p:spPr>
        <p:txBody>
          <a:bodyPr wrap="square">
            <a:spAutoFit/>
          </a:bodyPr>
          <a:lstStyle/>
          <a:p>
            <a:pPr lvl="1"/>
            <a:r>
              <a:rPr lang="fr-FR" sz="1900" b="1" dirty="0"/>
              <a:t>Questions liées à la théorie de la veille ou prélude aux sujets de la journée</a:t>
            </a:r>
            <a:r>
              <a:rPr lang="fr-FR" sz="1900" b="1" dirty="0" smtClean="0"/>
              <a:t>.</a:t>
            </a:r>
          </a:p>
          <a:p>
            <a:pPr lvl="1"/>
            <a:r>
              <a:rPr lang="fr-FR" sz="1900" b="1" i="1" dirty="0" smtClean="0">
                <a:solidFill>
                  <a:schemeClr val="accent6">
                    <a:lumMod val="50000"/>
                  </a:schemeClr>
                </a:solidFill>
              </a:rPr>
              <a:t>Le </a:t>
            </a:r>
            <a:r>
              <a:rPr lang="fr-FR" sz="1900" b="1" i="1" dirty="0">
                <a:solidFill>
                  <a:schemeClr val="accent6">
                    <a:lumMod val="50000"/>
                  </a:schemeClr>
                </a:solidFill>
              </a:rPr>
              <a:t>quiz sera développé par certains participants à la fin du J1 et du J2</a:t>
            </a:r>
            <a:r>
              <a:rPr lang="fr-FR" sz="1900" b="1" dirty="0"/>
              <a:t>.</a:t>
            </a:r>
          </a:p>
        </p:txBody>
      </p:sp>
      <p:sp>
        <p:nvSpPr>
          <p:cNvPr id="9" name="Rectangle 8"/>
          <p:cNvSpPr/>
          <p:nvPr/>
        </p:nvSpPr>
        <p:spPr>
          <a:xfrm>
            <a:off x="267280" y="3427492"/>
            <a:ext cx="2055371" cy="461665"/>
          </a:xfrm>
          <a:prstGeom prst="rect">
            <a:avLst/>
          </a:prstGeom>
        </p:spPr>
        <p:txBody>
          <a:bodyPr wrap="none">
            <a:spAutoFit/>
          </a:bodyPr>
          <a:lstStyle/>
          <a:p>
            <a:r>
              <a:rPr lang="fr-FR" sz="2400" b="1" dirty="0"/>
              <a:t>Dernier jour </a:t>
            </a:r>
            <a:endParaRPr lang="fr-FR" sz="2400" dirty="0"/>
          </a:p>
        </p:txBody>
      </p:sp>
      <p:sp>
        <p:nvSpPr>
          <p:cNvPr id="10" name="Rectangle 9"/>
          <p:cNvSpPr/>
          <p:nvPr/>
        </p:nvSpPr>
        <p:spPr>
          <a:xfrm>
            <a:off x="4303785" y="3427492"/>
            <a:ext cx="4607352" cy="461665"/>
          </a:xfrm>
          <a:prstGeom prst="rect">
            <a:avLst/>
          </a:prstGeom>
        </p:spPr>
        <p:txBody>
          <a:bodyPr wrap="none">
            <a:spAutoFit/>
          </a:bodyPr>
          <a:lstStyle/>
          <a:p>
            <a:r>
              <a:rPr lang="fr-FR" sz="2400" b="1" dirty="0" smtClean="0">
                <a:solidFill>
                  <a:schemeClr val="accent1">
                    <a:lumMod val="75000"/>
                  </a:schemeClr>
                </a:solidFill>
              </a:rPr>
              <a:t>Formulaire </a:t>
            </a:r>
            <a:r>
              <a:rPr lang="fr-FR" sz="2400" b="1" dirty="0">
                <a:solidFill>
                  <a:schemeClr val="accent1">
                    <a:lumMod val="75000"/>
                  </a:schemeClr>
                </a:solidFill>
              </a:rPr>
              <a:t>d'évaluation finale </a:t>
            </a:r>
            <a:endParaRPr lang="fr-FR" sz="2400" dirty="0">
              <a:solidFill>
                <a:schemeClr val="accent1">
                  <a:lumMod val="75000"/>
                </a:schemeClr>
              </a:solidFill>
            </a:endParaRPr>
          </a:p>
        </p:txBody>
      </p:sp>
      <p:sp>
        <p:nvSpPr>
          <p:cNvPr id="18" name="Flèche droite rayée 17"/>
          <p:cNvSpPr/>
          <p:nvPr/>
        </p:nvSpPr>
        <p:spPr>
          <a:xfrm>
            <a:off x="2783904" y="3519825"/>
            <a:ext cx="1013254" cy="36933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856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par>
                          <p:cTn id="40" fill="hold">
                            <p:stCondLst>
                              <p:cond delay="4500"/>
                            </p:stCondLst>
                            <p:childTnLst>
                              <p:par>
                                <p:cTn id="41" presetID="3" presetClass="entr" presetSubtype="5" fill="hold"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blinds(vertical)">
                                      <p:cBhvr>
                                        <p:cTn id="43" dur="500"/>
                                        <p:tgtEl>
                                          <p:spTgt spid="2">
                                            <p:txEl>
                                              <p:pRg st="0" end="0"/>
                                            </p:txEl>
                                          </p:spTgt>
                                        </p:tgtEl>
                                      </p:cBhvr>
                                    </p:animEffect>
                                  </p:childTnLst>
                                </p:cTn>
                              </p:par>
                            </p:childTnLst>
                          </p:cTn>
                        </p:par>
                        <p:par>
                          <p:cTn id="44" fill="hold">
                            <p:stCondLst>
                              <p:cond delay="5000"/>
                            </p:stCondLst>
                            <p:childTnLst>
                              <p:par>
                                <p:cTn id="45" presetID="3" presetClass="entr" presetSubtype="5" fill="hold" nodeType="afterEffect">
                                  <p:stCondLst>
                                    <p:cond delay="0"/>
                                  </p:stCondLst>
                                  <p:childTnLst>
                                    <p:set>
                                      <p:cBhvr>
                                        <p:cTn id="46" dur="1" fill="hold">
                                          <p:stCondLst>
                                            <p:cond delay="0"/>
                                          </p:stCondLst>
                                        </p:cTn>
                                        <p:tgtEl>
                                          <p:spTgt spid="2">
                                            <p:txEl>
                                              <p:pRg st="1" end="1"/>
                                            </p:txEl>
                                          </p:spTgt>
                                        </p:tgtEl>
                                        <p:attrNameLst>
                                          <p:attrName>style.visibility</p:attrName>
                                        </p:attrNameLst>
                                      </p:cBhvr>
                                      <p:to>
                                        <p:strVal val="visible"/>
                                      </p:to>
                                    </p:set>
                                    <p:animEffect transition="in" filter="blinds(vertical)">
                                      <p:cBhvr>
                                        <p:cTn id="47" dur="500"/>
                                        <p:tgtEl>
                                          <p:spTgt spid="2">
                                            <p:txEl>
                                              <p:pRg st="1" end="1"/>
                                            </p:txEl>
                                          </p:spTgt>
                                        </p:tgtEl>
                                      </p:cBhvr>
                                    </p:animEffect>
                                  </p:childTnLst>
                                </p:cTn>
                              </p:par>
                            </p:childTnLst>
                          </p:cTn>
                        </p:par>
                        <p:par>
                          <p:cTn id="48" fill="hold">
                            <p:stCondLst>
                              <p:cond delay="5500"/>
                            </p:stCondLst>
                            <p:childTnLst>
                              <p:par>
                                <p:cTn id="49" presetID="3" presetClass="entr" presetSubtype="5" fill="hold" nodeType="afterEffect">
                                  <p:stCondLst>
                                    <p:cond delay="0"/>
                                  </p:stCondLst>
                                  <p:childTnLst>
                                    <p:set>
                                      <p:cBhvr>
                                        <p:cTn id="50" dur="1" fill="hold">
                                          <p:stCondLst>
                                            <p:cond delay="0"/>
                                          </p:stCondLst>
                                        </p:cTn>
                                        <p:tgtEl>
                                          <p:spTgt spid="2">
                                            <p:txEl>
                                              <p:pRg st="2" end="2"/>
                                            </p:txEl>
                                          </p:spTgt>
                                        </p:tgtEl>
                                        <p:attrNameLst>
                                          <p:attrName>style.visibility</p:attrName>
                                        </p:attrNameLst>
                                      </p:cBhvr>
                                      <p:to>
                                        <p:strVal val="visible"/>
                                      </p:to>
                                    </p:set>
                                    <p:animEffect transition="in" filter="blinds(vertical)">
                                      <p:cBhvr>
                                        <p:cTn id="51" dur="500"/>
                                        <p:tgtEl>
                                          <p:spTgt spid="2">
                                            <p:txEl>
                                              <p:pRg st="2" end="2"/>
                                            </p:txEl>
                                          </p:spTgt>
                                        </p:tgtEl>
                                      </p:cBhvr>
                                    </p:animEffect>
                                  </p:childTnLst>
                                </p:cTn>
                              </p:par>
                            </p:childTnLst>
                          </p:cTn>
                        </p:par>
                        <p:par>
                          <p:cTn id="52" fill="hold">
                            <p:stCondLst>
                              <p:cond delay="6000"/>
                            </p:stCondLst>
                            <p:childTnLst>
                              <p:par>
                                <p:cTn id="53" presetID="3" presetClass="entr" presetSubtype="5" fill="hold" nodeType="afterEffect">
                                  <p:stCondLst>
                                    <p:cond delay="0"/>
                                  </p:stCondLst>
                                  <p:childTnLst>
                                    <p:set>
                                      <p:cBhvr>
                                        <p:cTn id="54" dur="1" fill="hold">
                                          <p:stCondLst>
                                            <p:cond delay="0"/>
                                          </p:stCondLst>
                                        </p:cTn>
                                        <p:tgtEl>
                                          <p:spTgt spid="2">
                                            <p:txEl>
                                              <p:pRg st="3" end="3"/>
                                            </p:txEl>
                                          </p:spTgt>
                                        </p:tgtEl>
                                        <p:attrNameLst>
                                          <p:attrName>style.visibility</p:attrName>
                                        </p:attrNameLst>
                                      </p:cBhvr>
                                      <p:to>
                                        <p:strVal val="visible"/>
                                      </p:to>
                                    </p:set>
                                    <p:animEffect transition="in" filter="blinds(vertical)">
                                      <p:cBhvr>
                                        <p:cTn id="55" dur="500"/>
                                        <p:tgtEl>
                                          <p:spTgt spid="2">
                                            <p:txEl>
                                              <p:pRg st="3" end="3"/>
                                            </p:txEl>
                                          </p:spTgt>
                                        </p:tgtEl>
                                      </p:cBhvr>
                                    </p:animEffect>
                                  </p:childTnLst>
                                </p:cTn>
                              </p:par>
                            </p:childTnLst>
                          </p:cTn>
                        </p:par>
                        <p:par>
                          <p:cTn id="56" fill="hold">
                            <p:stCondLst>
                              <p:cond delay="6500"/>
                            </p:stCondLst>
                            <p:childTnLst>
                              <p:par>
                                <p:cTn id="57" presetID="3" presetClass="entr" presetSubtype="5" fill="hold" nodeType="afterEffect">
                                  <p:stCondLst>
                                    <p:cond delay="0"/>
                                  </p:stCondLst>
                                  <p:childTnLst>
                                    <p:set>
                                      <p:cBhvr>
                                        <p:cTn id="58" dur="1" fill="hold">
                                          <p:stCondLst>
                                            <p:cond delay="0"/>
                                          </p:stCondLst>
                                        </p:cTn>
                                        <p:tgtEl>
                                          <p:spTgt spid="2">
                                            <p:txEl>
                                              <p:pRg st="4" end="4"/>
                                            </p:txEl>
                                          </p:spTgt>
                                        </p:tgtEl>
                                        <p:attrNameLst>
                                          <p:attrName>style.visibility</p:attrName>
                                        </p:attrNameLst>
                                      </p:cBhvr>
                                      <p:to>
                                        <p:strVal val="visible"/>
                                      </p:to>
                                    </p:set>
                                    <p:animEffect transition="in" filter="blinds(vertical)">
                                      <p:cBhvr>
                                        <p:cTn id="5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P spid="5" grpId="0" animBg="1"/>
      <p:bldP spid="6" grpId="0"/>
      <p:bldP spid="8" grpId="0"/>
      <p:bldP spid="9" grpId="0"/>
      <p:bldP spid="10" grpId="0"/>
      <p:bldP spid="18" grpId="0" animBg="1"/>
    </p:bld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1735</TotalTime>
  <Words>1274</Words>
  <Application>Microsoft Office PowerPoint</Application>
  <PresentationFormat>Affichage à l'écran (4:3)</PresentationFormat>
  <Paragraphs>212</Paragraphs>
  <Slides>12</Slides>
  <Notes>12</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12</vt:i4>
      </vt:variant>
    </vt:vector>
  </HeadingPairs>
  <TitlesOfParts>
    <vt:vector size="21" baseType="lpstr">
      <vt:lpstr>Arial</vt:lpstr>
      <vt:lpstr>Calibri</vt:lpstr>
      <vt:lpstr>Calibri Light</vt:lpstr>
      <vt:lpstr>Cambria</vt:lpstr>
      <vt:lpstr>Times New Roman</vt:lpstr>
      <vt:lpstr>Trebuchet MS</vt:lpstr>
      <vt:lpstr>Wingdings</vt:lpstr>
      <vt:lpstr>Office Theme</vt:lpstr>
      <vt:lpstr>Thème Office</vt:lpstr>
      <vt:lpstr>Formation sur les concepts de base et gouvernance en nutrition</vt:lpstr>
      <vt:lpstr>Présentation PowerPoint</vt:lpstr>
      <vt:lpstr>Présentation PowerPoint</vt:lpstr>
      <vt:lpstr>Présentation PowerPoint</vt:lpstr>
      <vt:lpstr>Vos attentes pour cette formation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en nutrition</dc:title>
  <dc:creator>Saboya Montserrat</dc:creator>
  <cp:lastModifiedBy>guillaume</cp:lastModifiedBy>
  <cp:revision>81</cp:revision>
  <cp:lastPrinted>2020-07-25T10:12:37Z</cp:lastPrinted>
  <dcterms:created xsi:type="dcterms:W3CDTF">2020-04-04T09:56:18Z</dcterms:created>
  <dcterms:modified xsi:type="dcterms:W3CDTF">2021-03-17T10:48:50Z</dcterms:modified>
</cp:coreProperties>
</file>